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48.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8.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Lst>
  <p:sldSz cy="6858000" cx="9144000"/>
  <p:notesSz cx="6858000" cy="9144000"/>
  <p:embeddedFontLst>
    <p:embeddedFont>
      <p:font typeface="Merriweather Sans"/>
      <p:regular r:id="rId53"/>
      <p:bold r:id="rId54"/>
      <p:italic r:id="rId55"/>
      <p:boldItalic r:id="rId56"/>
    </p:embeddedFont>
    <p:embeddedFont>
      <p:font typeface="Helvetica Neue"/>
      <p:regular r:id="rId57"/>
      <p:bold r:id="rId58"/>
      <p:italic r:id="rId59"/>
      <p:boldItalic r:id="rId6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61" roundtripDataSignature="AMtx7mjW/F9mpDf7zT8m7+qEAx0cZeQrz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1" Type="http://customschemas.google.com/relationships/presentationmetadata" Target="metadata"/><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60" Type="http://schemas.openxmlformats.org/officeDocument/2006/relationships/font" Target="fonts/HelveticaNeue-boldItalic.fntdata"/><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font" Target="fonts/MerriweatherSans-regular.fntdata"/><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font" Target="fonts/MerriweatherSans-italic.fntdata"/><Relationship Id="rId10" Type="http://schemas.openxmlformats.org/officeDocument/2006/relationships/slide" Target="slides/slide6.xml"/><Relationship Id="rId54" Type="http://schemas.openxmlformats.org/officeDocument/2006/relationships/font" Target="fonts/MerriweatherSans-bold.fntdata"/><Relationship Id="rId13" Type="http://schemas.openxmlformats.org/officeDocument/2006/relationships/slide" Target="slides/slide9.xml"/><Relationship Id="rId57" Type="http://schemas.openxmlformats.org/officeDocument/2006/relationships/font" Target="fonts/HelveticaNeue-regular.fntdata"/><Relationship Id="rId12" Type="http://schemas.openxmlformats.org/officeDocument/2006/relationships/slide" Target="slides/slide8.xml"/><Relationship Id="rId56" Type="http://schemas.openxmlformats.org/officeDocument/2006/relationships/font" Target="fonts/MerriweatherSans-boldItalic.fntdata"/><Relationship Id="rId15" Type="http://schemas.openxmlformats.org/officeDocument/2006/relationships/slide" Target="slides/slide11.xml"/><Relationship Id="rId59" Type="http://schemas.openxmlformats.org/officeDocument/2006/relationships/font" Target="fonts/HelveticaNeue-italic.fntdata"/><Relationship Id="rId14" Type="http://schemas.openxmlformats.org/officeDocument/2006/relationships/slide" Target="slides/slide10.xml"/><Relationship Id="rId58" Type="http://schemas.openxmlformats.org/officeDocument/2006/relationships/font" Target="fonts/HelveticaNeue-bold.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2200" u="none" cap="none" strike="noStrike">
                <a:latin typeface="Merriweather Sans"/>
                <a:ea typeface="Merriweather Sans"/>
                <a:cs typeface="Merriweather Sans"/>
                <a:sym typeface="Merriweather Sans"/>
              </a:defRPr>
            </a:lvl1pPr>
            <a:lvl2pPr indent="-228600" lvl="1" marL="914400" marR="0" rtl="0" algn="l">
              <a:spcBef>
                <a:spcPts val="0"/>
              </a:spcBef>
              <a:spcAft>
                <a:spcPts val="0"/>
              </a:spcAft>
              <a:buSzPts val="1400"/>
              <a:buNone/>
              <a:defRPr b="0" i="0" sz="2200" u="none" cap="none" strike="noStrike">
                <a:latin typeface="Merriweather Sans"/>
                <a:ea typeface="Merriweather Sans"/>
                <a:cs typeface="Merriweather Sans"/>
                <a:sym typeface="Merriweather Sans"/>
              </a:defRPr>
            </a:lvl2pPr>
            <a:lvl3pPr indent="-228600" lvl="2" marL="1371600" marR="0" rtl="0" algn="l">
              <a:spcBef>
                <a:spcPts val="0"/>
              </a:spcBef>
              <a:spcAft>
                <a:spcPts val="0"/>
              </a:spcAft>
              <a:buSzPts val="1400"/>
              <a:buNone/>
              <a:defRPr b="0" i="0" sz="2200" u="none" cap="none" strike="noStrike">
                <a:latin typeface="Merriweather Sans"/>
                <a:ea typeface="Merriweather Sans"/>
                <a:cs typeface="Merriweather Sans"/>
                <a:sym typeface="Merriweather Sans"/>
              </a:defRPr>
            </a:lvl3pPr>
            <a:lvl4pPr indent="-228600" lvl="3" marL="1828800" marR="0" rtl="0" algn="l">
              <a:spcBef>
                <a:spcPts val="0"/>
              </a:spcBef>
              <a:spcAft>
                <a:spcPts val="0"/>
              </a:spcAft>
              <a:buSzPts val="1400"/>
              <a:buNone/>
              <a:defRPr b="0" i="0" sz="2200" u="none" cap="none" strike="noStrike">
                <a:latin typeface="Merriweather Sans"/>
                <a:ea typeface="Merriweather Sans"/>
                <a:cs typeface="Merriweather Sans"/>
                <a:sym typeface="Merriweather Sans"/>
              </a:defRPr>
            </a:lvl4pPr>
            <a:lvl5pPr indent="-228600" lvl="4" marL="2286000" marR="0" rtl="0" algn="l">
              <a:spcBef>
                <a:spcPts val="0"/>
              </a:spcBef>
              <a:spcAft>
                <a:spcPts val="0"/>
              </a:spcAft>
              <a:buSzPts val="1400"/>
              <a:buNone/>
              <a:defRPr b="0" i="0" sz="2200" u="none" cap="none" strike="noStrike">
                <a:latin typeface="Merriweather Sans"/>
                <a:ea typeface="Merriweather Sans"/>
                <a:cs typeface="Merriweather Sans"/>
                <a:sym typeface="Merriweather Sans"/>
              </a:defRPr>
            </a:lvl5pPr>
            <a:lvl6pPr indent="-228600" lvl="5" marL="2743200" marR="0" rtl="0" algn="l">
              <a:spcBef>
                <a:spcPts val="0"/>
              </a:spcBef>
              <a:spcAft>
                <a:spcPts val="0"/>
              </a:spcAft>
              <a:buSzPts val="1400"/>
              <a:buNone/>
              <a:defRPr b="0" i="0" sz="2200" u="none" cap="none" strike="noStrike">
                <a:latin typeface="Merriweather Sans"/>
                <a:ea typeface="Merriweather Sans"/>
                <a:cs typeface="Merriweather Sans"/>
                <a:sym typeface="Merriweather Sans"/>
              </a:defRPr>
            </a:lvl6pPr>
            <a:lvl7pPr indent="-228600" lvl="6" marL="3200400" marR="0" rtl="0" algn="l">
              <a:spcBef>
                <a:spcPts val="0"/>
              </a:spcBef>
              <a:spcAft>
                <a:spcPts val="0"/>
              </a:spcAft>
              <a:buSzPts val="1400"/>
              <a:buNone/>
              <a:defRPr b="0" i="0" sz="2200" u="none" cap="none" strike="noStrike">
                <a:latin typeface="Merriweather Sans"/>
                <a:ea typeface="Merriweather Sans"/>
                <a:cs typeface="Merriweather Sans"/>
                <a:sym typeface="Merriweather Sans"/>
              </a:defRPr>
            </a:lvl7pPr>
            <a:lvl8pPr indent="-228600" lvl="7" marL="3657600" marR="0" rtl="0" algn="l">
              <a:spcBef>
                <a:spcPts val="0"/>
              </a:spcBef>
              <a:spcAft>
                <a:spcPts val="0"/>
              </a:spcAft>
              <a:buSzPts val="1400"/>
              <a:buNone/>
              <a:defRPr b="0" i="0" sz="2200" u="none" cap="none" strike="noStrike">
                <a:latin typeface="Merriweather Sans"/>
                <a:ea typeface="Merriweather Sans"/>
                <a:cs typeface="Merriweather Sans"/>
                <a:sym typeface="Merriweather Sans"/>
              </a:defRPr>
            </a:lvl8pPr>
            <a:lvl9pPr indent="-228600" lvl="8" marL="4114800" marR="0" rtl="0" algn="l">
              <a:spcBef>
                <a:spcPts val="0"/>
              </a:spcBef>
              <a:spcAft>
                <a:spcPts val="0"/>
              </a:spcAft>
              <a:buSzPts val="1400"/>
              <a:buNone/>
              <a:defRPr b="0" i="0" sz="2200" u="none" cap="none" strike="noStrike">
                <a:latin typeface="Merriweather Sans"/>
                <a:ea typeface="Merriweather Sans"/>
                <a:cs typeface="Merriweather Sans"/>
                <a:sym typeface="Merriweather Sans"/>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 name="Shape 17"/>
        <p:cNvGrpSpPr/>
        <p:nvPr/>
      </p:nvGrpSpPr>
      <p:grpSpPr>
        <a:xfrm>
          <a:off x="0" y="0"/>
          <a:ext cx="0" cy="0"/>
          <a:chOff x="0" y="0"/>
          <a:chExt cx="0" cy="0"/>
        </a:xfrm>
      </p:grpSpPr>
      <p:sp>
        <p:nvSpPr>
          <p:cNvPr id="18" name="Google Shape;18;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 name="Google Shape;19;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 name="Google Shape;148;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 name="Google Shape;166;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3" name="Google Shape;253;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2" name="Google Shape;272;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5" name="Google Shape;285;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6" name="Google Shape;296;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1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5" name="Google Shape;315;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1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4" name="Google Shape;334;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1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3" name="Google Shape;353;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1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5" name="Google Shape;365;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 name="Shape 29"/>
        <p:cNvGrpSpPr/>
        <p:nvPr/>
      </p:nvGrpSpPr>
      <p:grpSpPr>
        <a:xfrm>
          <a:off x="0" y="0"/>
          <a:ext cx="0" cy="0"/>
          <a:chOff x="0" y="0"/>
          <a:chExt cx="0" cy="0"/>
        </a:xfrm>
      </p:grpSpPr>
      <p:sp>
        <p:nvSpPr>
          <p:cNvPr id="30" name="Google Shape;30;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 name="Google Shape;31;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2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6" name="Google Shape;376;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2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8" name="Google Shape;388;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2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6" name="Google Shape;406;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2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4" name="Google Shape;424;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2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2" name="Google Shape;442;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2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9" name="Google Shape;449;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2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5" name="Google Shape;455;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p2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2" name="Google Shape;472;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p2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0" name="Google Shape;490;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p2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8" name="Google Shape;508;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 name="Shape 42"/>
        <p:cNvGrpSpPr/>
        <p:nvPr/>
      </p:nvGrpSpPr>
      <p:grpSpPr>
        <a:xfrm>
          <a:off x="0" y="0"/>
          <a:ext cx="0" cy="0"/>
          <a:chOff x="0" y="0"/>
          <a:chExt cx="0" cy="0"/>
        </a:xfrm>
      </p:grpSpPr>
      <p:sp>
        <p:nvSpPr>
          <p:cNvPr id="43" name="Google Shape;43;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 name="Google Shape;44;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p3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6" name="Google Shape;526;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p3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3" name="Google Shape;533;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p3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8" name="Google Shape;538;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p3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5" name="Google Shape;555;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p3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3" name="Google Shape;563;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p3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0" name="Google Shape;570;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p3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6" name="Google Shape;576;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2" name="Shape 592"/>
        <p:cNvGrpSpPr/>
        <p:nvPr/>
      </p:nvGrpSpPr>
      <p:grpSpPr>
        <a:xfrm>
          <a:off x="0" y="0"/>
          <a:ext cx="0" cy="0"/>
          <a:chOff x="0" y="0"/>
          <a:chExt cx="0" cy="0"/>
        </a:xfrm>
      </p:grpSpPr>
      <p:sp>
        <p:nvSpPr>
          <p:cNvPr id="593" name="Google Shape;593;p3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4" name="Google Shape;594;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1" name="Shape 611"/>
        <p:cNvGrpSpPr/>
        <p:nvPr/>
      </p:nvGrpSpPr>
      <p:grpSpPr>
        <a:xfrm>
          <a:off x="0" y="0"/>
          <a:ext cx="0" cy="0"/>
          <a:chOff x="0" y="0"/>
          <a:chExt cx="0" cy="0"/>
        </a:xfrm>
      </p:grpSpPr>
      <p:sp>
        <p:nvSpPr>
          <p:cNvPr id="612" name="Google Shape;612;p3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3" name="Google Shape;613;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8" name="Shape 698"/>
        <p:cNvGrpSpPr/>
        <p:nvPr/>
      </p:nvGrpSpPr>
      <p:grpSpPr>
        <a:xfrm>
          <a:off x="0" y="0"/>
          <a:ext cx="0" cy="0"/>
          <a:chOff x="0" y="0"/>
          <a:chExt cx="0" cy="0"/>
        </a:xfrm>
      </p:grpSpPr>
      <p:sp>
        <p:nvSpPr>
          <p:cNvPr id="699" name="Google Shape;699;p3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0" name="Google Shape;700;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 name="Google Shape;63;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7" name="Shape 717"/>
        <p:cNvGrpSpPr/>
        <p:nvPr/>
      </p:nvGrpSpPr>
      <p:grpSpPr>
        <a:xfrm>
          <a:off x="0" y="0"/>
          <a:ext cx="0" cy="0"/>
          <a:chOff x="0" y="0"/>
          <a:chExt cx="0" cy="0"/>
        </a:xfrm>
      </p:grpSpPr>
      <p:sp>
        <p:nvSpPr>
          <p:cNvPr id="718" name="Google Shape;718;p4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9" name="Google Shape;719;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3" name="Shape 733"/>
        <p:cNvGrpSpPr/>
        <p:nvPr/>
      </p:nvGrpSpPr>
      <p:grpSpPr>
        <a:xfrm>
          <a:off x="0" y="0"/>
          <a:ext cx="0" cy="0"/>
          <a:chOff x="0" y="0"/>
          <a:chExt cx="0" cy="0"/>
        </a:xfrm>
      </p:grpSpPr>
      <p:sp>
        <p:nvSpPr>
          <p:cNvPr id="734" name="Google Shape;734;p4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5" name="Google Shape;735;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7" name="Shape 747"/>
        <p:cNvGrpSpPr/>
        <p:nvPr/>
      </p:nvGrpSpPr>
      <p:grpSpPr>
        <a:xfrm>
          <a:off x="0" y="0"/>
          <a:ext cx="0" cy="0"/>
          <a:chOff x="0" y="0"/>
          <a:chExt cx="0" cy="0"/>
        </a:xfrm>
      </p:grpSpPr>
      <p:sp>
        <p:nvSpPr>
          <p:cNvPr id="748" name="Google Shape;748;p4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9" name="Google Shape;749;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6" name="Shape 766"/>
        <p:cNvGrpSpPr/>
        <p:nvPr/>
      </p:nvGrpSpPr>
      <p:grpSpPr>
        <a:xfrm>
          <a:off x="0" y="0"/>
          <a:ext cx="0" cy="0"/>
          <a:chOff x="0" y="0"/>
          <a:chExt cx="0" cy="0"/>
        </a:xfrm>
      </p:grpSpPr>
      <p:sp>
        <p:nvSpPr>
          <p:cNvPr id="767" name="Google Shape;767;p4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8" name="Google Shape;768;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6" name="Shape 786"/>
        <p:cNvGrpSpPr/>
        <p:nvPr/>
      </p:nvGrpSpPr>
      <p:grpSpPr>
        <a:xfrm>
          <a:off x="0" y="0"/>
          <a:ext cx="0" cy="0"/>
          <a:chOff x="0" y="0"/>
          <a:chExt cx="0" cy="0"/>
        </a:xfrm>
      </p:grpSpPr>
      <p:sp>
        <p:nvSpPr>
          <p:cNvPr id="787" name="Google Shape;787;p4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8" name="Google Shape;788;p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7" name="Shape 837"/>
        <p:cNvGrpSpPr/>
        <p:nvPr/>
      </p:nvGrpSpPr>
      <p:grpSpPr>
        <a:xfrm>
          <a:off x="0" y="0"/>
          <a:ext cx="0" cy="0"/>
          <a:chOff x="0" y="0"/>
          <a:chExt cx="0" cy="0"/>
        </a:xfrm>
      </p:grpSpPr>
      <p:sp>
        <p:nvSpPr>
          <p:cNvPr id="838" name="Google Shape;838;p4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9" name="Google Shape;839;p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2" name="Shape 852"/>
        <p:cNvGrpSpPr/>
        <p:nvPr/>
      </p:nvGrpSpPr>
      <p:grpSpPr>
        <a:xfrm>
          <a:off x="0" y="0"/>
          <a:ext cx="0" cy="0"/>
          <a:chOff x="0" y="0"/>
          <a:chExt cx="0" cy="0"/>
        </a:xfrm>
      </p:grpSpPr>
      <p:sp>
        <p:nvSpPr>
          <p:cNvPr id="853" name="Google Shape;853;p4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4" name="Google Shape;854;p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1" name="Shape 871"/>
        <p:cNvGrpSpPr/>
        <p:nvPr/>
      </p:nvGrpSpPr>
      <p:grpSpPr>
        <a:xfrm>
          <a:off x="0" y="0"/>
          <a:ext cx="0" cy="0"/>
          <a:chOff x="0" y="0"/>
          <a:chExt cx="0" cy="0"/>
        </a:xfrm>
      </p:grpSpPr>
      <p:sp>
        <p:nvSpPr>
          <p:cNvPr id="872" name="Google Shape;872;p4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3" name="Google Shape;873;p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9" name="Shape 899"/>
        <p:cNvGrpSpPr/>
        <p:nvPr/>
      </p:nvGrpSpPr>
      <p:grpSpPr>
        <a:xfrm>
          <a:off x="0" y="0"/>
          <a:ext cx="0" cy="0"/>
          <a:chOff x="0" y="0"/>
          <a:chExt cx="0" cy="0"/>
        </a:xfrm>
      </p:grpSpPr>
      <p:sp>
        <p:nvSpPr>
          <p:cNvPr id="900" name="Google Shape;900;p4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1" name="Google Shape;901;p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 name="Google Shape;75;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 name="Google Shape;94;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 name="Google Shape;107;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 name="Google Shape;119;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 name="Google Shape;130;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幻灯片" type="tx">
  <p:cSld name="TITLE_AND_BODY">
    <p:bg>
      <p:bgPr>
        <a:solidFill>
          <a:srgbClr val="F1F1F1"/>
        </a:solidFill>
      </p:bgPr>
    </p:bg>
    <p:spTree>
      <p:nvGrpSpPr>
        <p:cNvPr id="9" name="Shape 9"/>
        <p:cNvGrpSpPr/>
        <p:nvPr/>
      </p:nvGrpSpPr>
      <p:grpSpPr>
        <a:xfrm>
          <a:off x="0" y="0"/>
          <a:ext cx="0" cy="0"/>
          <a:chOff x="0" y="0"/>
          <a:chExt cx="0" cy="0"/>
        </a:xfrm>
      </p:grpSpPr>
      <p:sp>
        <p:nvSpPr>
          <p:cNvPr id="10" name="Google Shape;10;p50"/>
          <p:cNvSpPr txBox="1"/>
          <p:nvPr>
            <p:ph idx="12" type="sldNum"/>
          </p:nvPr>
        </p:nvSpPr>
        <p:spPr>
          <a:xfrm>
            <a:off x="6312016" y="5503577"/>
            <a:ext cx="241191" cy="246449"/>
          </a:xfrm>
          <a:prstGeom prst="rect">
            <a:avLst/>
          </a:prstGeom>
          <a:noFill/>
          <a:ln>
            <a:noFill/>
          </a:ln>
        </p:spPr>
        <p:txBody>
          <a:bodyPr anchorCtr="0" anchor="ctr" bIns="34300" lIns="34300" spcFirstLastPara="1" rIns="34300" wrap="square" tIns="34300">
            <a:spAutoFit/>
          </a:bodyPr>
          <a:lstStyle>
            <a:lvl1pPr indent="0" lvl="0" marL="0" marR="0" algn="r">
              <a:lnSpc>
                <a:spcPct val="100000"/>
              </a:lnSpc>
              <a:spcBef>
                <a:spcPts val="0"/>
              </a:spcBef>
              <a:spcAft>
                <a:spcPts val="0"/>
              </a:spcAft>
              <a:buClr>
                <a:srgbClr val="757575"/>
              </a:buClr>
              <a:buSzPts val="1200"/>
              <a:buFont typeface="Trebuchet MS"/>
              <a:buNone/>
              <a:defRPr>
                <a:solidFill>
                  <a:srgbClr val="757575"/>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757575"/>
              </a:buClr>
              <a:buSzPts val="1200"/>
              <a:buFont typeface="Trebuchet MS"/>
              <a:buNone/>
              <a:defRPr>
                <a:solidFill>
                  <a:srgbClr val="757575"/>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757575"/>
              </a:buClr>
              <a:buSzPts val="1200"/>
              <a:buFont typeface="Trebuchet MS"/>
              <a:buNone/>
              <a:defRPr>
                <a:solidFill>
                  <a:srgbClr val="757575"/>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757575"/>
              </a:buClr>
              <a:buSzPts val="1200"/>
              <a:buFont typeface="Trebuchet MS"/>
              <a:buNone/>
              <a:defRPr>
                <a:solidFill>
                  <a:srgbClr val="757575"/>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757575"/>
              </a:buClr>
              <a:buSzPts val="1200"/>
              <a:buFont typeface="Trebuchet MS"/>
              <a:buNone/>
              <a:defRPr>
                <a:solidFill>
                  <a:srgbClr val="757575"/>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757575"/>
              </a:buClr>
              <a:buSzPts val="1200"/>
              <a:buFont typeface="Trebuchet MS"/>
              <a:buNone/>
              <a:defRPr>
                <a:solidFill>
                  <a:srgbClr val="757575"/>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757575"/>
              </a:buClr>
              <a:buSzPts val="1200"/>
              <a:buFont typeface="Trebuchet MS"/>
              <a:buNone/>
              <a:defRPr>
                <a:solidFill>
                  <a:srgbClr val="757575"/>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757575"/>
              </a:buClr>
              <a:buSzPts val="1200"/>
              <a:buFont typeface="Trebuchet MS"/>
              <a:buNone/>
              <a:defRPr>
                <a:solidFill>
                  <a:srgbClr val="757575"/>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757575"/>
              </a:buClr>
              <a:buSzPts val="1200"/>
              <a:buFont typeface="Trebuchet MS"/>
              <a:buNone/>
              <a:defRPr>
                <a:solidFill>
                  <a:srgbClr val="757575"/>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solidFill>
                <a:srgbClr val="474747"/>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
  <p:cSld name="TITLE_AND_BODY 2">
    <p:spTree>
      <p:nvGrpSpPr>
        <p:cNvPr id="11" name="Shape 11"/>
        <p:cNvGrpSpPr/>
        <p:nvPr/>
      </p:nvGrpSpPr>
      <p:grpSpPr>
        <a:xfrm>
          <a:off x="0" y="0"/>
          <a:ext cx="0" cy="0"/>
          <a:chOff x="0" y="0"/>
          <a:chExt cx="0" cy="0"/>
        </a:xfrm>
      </p:grpSpPr>
      <p:sp>
        <p:nvSpPr>
          <p:cNvPr id="12" name="Google Shape;12;p51"/>
          <p:cNvSpPr txBox="1"/>
          <p:nvPr>
            <p:ph type="title"/>
          </p:nvPr>
        </p:nvSpPr>
        <p:spPr>
          <a:xfrm>
            <a:off x="311698" y="1302273"/>
            <a:ext cx="8520604" cy="572711"/>
          </a:xfrm>
          <a:prstGeom prst="rect">
            <a:avLst/>
          </a:prstGeom>
          <a:noFill/>
          <a:ln>
            <a:noFill/>
          </a:ln>
        </p:spPr>
        <p:txBody>
          <a:bodyPr anchorCtr="0" anchor="t" bIns="91400" lIns="91400" spcFirstLastPara="1" rIns="91400" wrap="square" tIns="91400">
            <a:norm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3" name="Google Shape;13;p51"/>
          <p:cNvSpPr txBox="1"/>
          <p:nvPr>
            <p:ph idx="1" type="body"/>
          </p:nvPr>
        </p:nvSpPr>
        <p:spPr>
          <a:xfrm>
            <a:off x="311698" y="2009723"/>
            <a:ext cx="8520604" cy="3416404"/>
          </a:xfrm>
          <a:prstGeom prst="rect">
            <a:avLst/>
          </a:prstGeom>
          <a:noFill/>
          <a:ln>
            <a:noFill/>
          </a:ln>
        </p:spPr>
        <p:txBody>
          <a:bodyPr anchorCtr="0" anchor="t" bIns="91400" lIns="91400" spcFirstLastPara="1" rIns="91400" wrap="square" tIns="91400">
            <a:normAutofit/>
          </a:bodyPr>
          <a:lstStyle>
            <a:lvl1pPr indent="-342900" lvl="0" marL="457200" algn="l">
              <a:lnSpc>
                <a:spcPct val="115000"/>
              </a:lnSpc>
              <a:spcBef>
                <a:spcPts val="0"/>
              </a:spcBef>
              <a:spcAft>
                <a:spcPts val="0"/>
              </a:spcAft>
              <a:buClr>
                <a:srgbClr val="474747"/>
              </a:buClr>
              <a:buSzPts val="1800"/>
              <a:buChar char="●"/>
              <a:defRPr/>
            </a:lvl1pPr>
            <a:lvl2pPr indent="-342900" lvl="1" marL="914400" algn="l">
              <a:lnSpc>
                <a:spcPct val="115000"/>
              </a:lnSpc>
              <a:spcBef>
                <a:spcPts val="0"/>
              </a:spcBef>
              <a:spcAft>
                <a:spcPts val="0"/>
              </a:spcAft>
              <a:buClr>
                <a:srgbClr val="474747"/>
              </a:buClr>
              <a:buSzPts val="1800"/>
              <a:buChar char="○"/>
              <a:defRPr/>
            </a:lvl2pPr>
            <a:lvl3pPr indent="-342900" lvl="2" marL="1371600" algn="l">
              <a:lnSpc>
                <a:spcPct val="115000"/>
              </a:lnSpc>
              <a:spcBef>
                <a:spcPts val="0"/>
              </a:spcBef>
              <a:spcAft>
                <a:spcPts val="0"/>
              </a:spcAft>
              <a:buClr>
                <a:srgbClr val="474747"/>
              </a:buClr>
              <a:buSzPts val="1800"/>
              <a:buChar char="■"/>
              <a:defRPr/>
            </a:lvl3pPr>
            <a:lvl4pPr indent="-342900" lvl="3" marL="1828800" algn="l">
              <a:lnSpc>
                <a:spcPct val="115000"/>
              </a:lnSpc>
              <a:spcBef>
                <a:spcPts val="0"/>
              </a:spcBef>
              <a:spcAft>
                <a:spcPts val="0"/>
              </a:spcAft>
              <a:buClr>
                <a:srgbClr val="474747"/>
              </a:buClr>
              <a:buSzPts val="1800"/>
              <a:buChar char="●"/>
              <a:defRPr/>
            </a:lvl4pPr>
            <a:lvl5pPr indent="-342900" lvl="4" marL="2286000" algn="l">
              <a:lnSpc>
                <a:spcPct val="115000"/>
              </a:lnSpc>
              <a:spcBef>
                <a:spcPts val="0"/>
              </a:spcBef>
              <a:spcAft>
                <a:spcPts val="0"/>
              </a:spcAft>
              <a:buClr>
                <a:srgbClr val="474747"/>
              </a:buClr>
              <a:buSzPts val="1800"/>
              <a:buChar char="○"/>
              <a:defRPr/>
            </a:lvl5pPr>
            <a:lvl6pPr indent="-342900" lvl="5" marL="2743200" algn="l">
              <a:lnSpc>
                <a:spcPct val="115000"/>
              </a:lnSpc>
              <a:spcBef>
                <a:spcPts val="0"/>
              </a:spcBef>
              <a:spcAft>
                <a:spcPts val="0"/>
              </a:spcAft>
              <a:buClr>
                <a:srgbClr val="474747"/>
              </a:buClr>
              <a:buSzPts val="1800"/>
              <a:buChar char="●"/>
              <a:defRPr/>
            </a:lvl6pPr>
            <a:lvl7pPr indent="-342900" lvl="6" marL="3200400" algn="l">
              <a:lnSpc>
                <a:spcPct val="115000"/>
              </a:lnSpc>
              <a:spcBef>
                <a:spcPts val="0"/>
              </a:spcBef>
              <a:spcAft>
                <a:spcPts val="0"/>
              </a:spcAft>
              <a:buClr>
                <a:srgbClr val="474747"/>
              </a:buClr>
              <a:buSzPts val="1800"/>
              <a:buChar char="●"/>
              <a:defRPr/>
            </a:lvl7pPr>
            <a:lvl8pPr indent="-342900" lvl="7" marL="3657600" algn="l">
              <a:lnSpc>
                <a:spcPct val="115000"/>
              </a:lnSpc>
              <a:spcBef>
                <a:spcPts val="0"/>
              </a:spcBef>
              <a:spcAft>
                <a:spcPts val="0"/>
              </a:spcAft>
              <a:buClr>
                <a:srgbClr val="474747"/>
              </a:buClr>
              <a:buSzPts val="1800"/>
              <a:buChar char="●"/>
              <a:defRPr/>
            </a:lvl8pPr>
            <a:lvl9pPr indent="-342900" lvl="8" marL="4114800" algn="l">
              <a:lnSpc>
                <a:spcPct val="115000"/>
              </a:lnSpc>
              <a:spcBef>
                <a:spcPts val="0"/>
              </a:spcBef>
              <a:spcAft>
                <a:spcPts val="0"/>
              </a:spcAft>
              <a:buClr>
                <a:srgbClr val="474747"/>
              </a:buClr>
              <a:buSzPts val="1800"/>
              <a:buChar char="●"/>
              <a:defRPr/>
            </a:lvl9pPr>
          </a:lstStyle>
          <a:p/>
        </p:txBody>
      </p:sp>
      <p:sp>
        <p:nvSpPr>
          <p:cNvPr id="14" name="Google Shape;14;p51"/>
          <p:cNvSpPr txBox="1"/>
          <p:nvPr>
            <p:ph idx="12" type="sldNum"/>
          </p:nvPr>
        </p:nvSpPr>
        <p:spPr>
          <a:xfrm>
            <a:off x="8656106" y="5539438"/>
            <a:ext cx="365058" cy="355657"/>
          </a:xfrm>
          <a:prstGeom prst="rect">
            <a:avLst/>
          </a:prstGeom>
          <a:noFill/>
          <a:ln>
            <a:noFill/>
          </a:ln>
        </p:spPr>
        <p:txBody>
          <a:bodyPr anchorCtr="0" anchor="ctr" bIns="91400" lIns="91400" spcFirstLastPara="1" rIns="91400" wrap="square" tIns="91400">
            <a:spAutoFit/>
          </a:bodyPr>
          <a:lstStyle>
            <a:lvl1pPr indent="0" lvl="0" marL="0" algn="r">
              <a:lnSpc>
                <a:spcPct val="100000"/>
              </a:lnSpc>
              <a:spcBef>
                <a:spcPts val="0"/>
              </a:spcBef>
              <a:spcAft>
                <a:spcPts val="0"/>
              </a:spcAft>
              <a:buClr>
                <a:srgbClr val="474747"/>
              </a:buClr>
              <a:buSzPts val="1200"/>
              <a:buFont typeface="Arial"/>
              <a:buNone/>
              <a:defRPr sz="1200">
                <a:solidFill>
                  <a:srgbClr val="474747"/>
                </a:solidFill>
              </a:defRPr>
            </a:lvl1pPr>
            <a:lvl2pPr indent="0" lvl="1" marL="0" algn="r">
              <a:lnSpc>
                <a:spcPct val="100000"/>
              </a:lnSpc>
              <a:spcBef>
                <a:spcPts val="0"/>
              </a:spcBef>
              <a:spcAft>
                <a:spcPts val="0"/>
              </a:spcAft>
              <a:buClr>
                <a:srgbClr val="474747"/>
              </a:buClr>
              <a:buSzPts val="1200"/>
              <a:buFont typeface="Arial"/>
              <a:buNone/>
              <a:defRPr sz="1200">
                <a:solidFill>
                  <a:srgbClr val="474747"/>
                </a:solidFill>
              </a:defRPr>
            </a:lvl2pPr>
            <a:lvl3pPr indent="0" lvl="2" marL="0" algn="r">
              <a:lnSpc>
                <a:spcPct val="100000"/>
              </a:lnSpc>
              <a:spcBef>
                <a:spcPts val="0"/>
              </a:spcBef>
              <a:spcAft>
                <a:spcPts val="0"/>
              </a:spcAft>
              <a:buClr>
                <a:srgbClr val="474747"/>
              </a:buClr>
              <a:buSzPts val="1200"/>
              <a:buFont typeface="Arial"/>
              <a:buNone/>
              <a:defRPr sz="1200">
                <a:solidFill>
                  <a:srgbClr val="474747"/>
                </a:solidFill>
              </a:defRPr>
            </a:lvl3pPr>
            <a:lvl4pPr indent="0" lvl="3" marL="0" algn="r">
              <a:lnSpc>
                <a:spcPct val="100000"/>
              </a:lnSpc>
              <a:spcBef>
                <a:spcPts val="0"/>
              </a:spcBef>
              <a:spcAft>
                <a:spcPts val="0"/>
              </a:spcAft>
              <a:buClr>
                <a:srgbClr val="474747"/>
              </a:buClr>
              <a:buSzPts val="1200"/>
              <a:buFont typeface="Arial"/>
              <a:buNone/>
              <a:defRPr sz="1200">
                <a:solidFill>
                  <a:srgbClr val="474747"/>
                </a:solidFill>
              </a:defRPr>
            </a:lvl4pPr>
            <a:lvl5pPr indent="0" lvl="4" marL="0" algn="r">
              <a:lnSpc>
                <a:spcPct val="100000"/>
              </a:lnSpc>
              <a:spcBef>
                <a:spcPts val="0"/>
              </a:spcBef>
              <a:spcAft>
                <a:spcPts val="0"/>
              </a:spcAft>
              <a:buClr>
                <a:srgbClr val="474747"/>
              </a:buClr>
              <a:buSzPts val="1200"/>
              <a:buFont typeface="Arial"/>
              <a:buNone/>
              <a:defRPr sz="1200">
                <a:solidFill>
                  <a:srgbClr val="474747"/>
                </a:solidFill>
              </a:defRPr>
            </a:lvl5pPr>
            <a:lvl6pPr indent="0" lvl="5" marL="0" algn="r">
              <a:lnSpc>
                <a:spcPct val="100000"/>
              </a:lnSpc>
              <a:spcBef>
                <a:spcPts val="0"/>
              </a:spcBef>
              <a:spcAft>
                <a:spcPts val="0"/>
              </a:spcAft>
              <a:buClr>
                <a:srgbClr val="474747"/>
              </a:buClr>
              <a:buSzPts val="1200"/>
              <a:buFont typeface="Arial"/>
              <a:buNone/>
              <a:defRPr sz="1200">
                <a:solidFill>
                  <a:srgbClr val="474747"/>
                </a:solidFill>
              </a:defRPr>
            </a:lvl6pPr>
            <a:lvl7pPr indent="0" lvl="6" marL="0" algn="r">
              <a:lnSpc>
                <a:spcPct val="100000"/>
              </a:lnSpc>
              <a:spcBef>
                <a:spcPts val="0"/>
              </a:spcBef>
              <a:spcAft>
                <a:spcPts val="0"/>
              </a:spcAft>
              <a:buClr>
                <a:srgbClr val="474747"/>
              </a:buClr>
              <a:buSzPts val="1200"/>
              <a:buFont typeface="Arial"/>
              <a:buNone/>
              <a:defRPr sz="1200">
                <a:solidFill>
                  <a:srgbClr val="474747"/>
                </a:solidFill>
              </a:defRPr>
            </a:lvl7pPr>
            <a:lvl8pPr indent="0" lvl="7" marL="0" algn="r">
              <a:lnSpc>
                <a:spcPct val="100000"/>
              </a:lnSpc>
              <a:spcBef>
                <a:spcPts val="0"/>
              </a:spcBef>
              <a:spcAft>
                <a:spcPts val="0"/>
              </a:spcAft>
              <a:buClr>
                <a:srgbClr val="474747"/>
              </a:buClr>
              <a:buSzPts val="1200"/>
              <a:buFont typeface="Arial"/>
              <a:buNone/>
              <a:defRPr sz="1200">
                <a:solidFill>
                  <a:srgbClr val="474747"/>
                </a:solidFill>
              </a:defRPr>
            </a:lvl8pPr>
            <a:lvl9pPr indent="0" lvl="8" marL="0" algn="r">
              <a:lnSpc>
                <a:spcPct val="100000"/>
              </a:lnSpc>
              <a:spcBef>
                <a:spcPts val="0"/>
              </a:spcBef>
              <a:spcAft>
                <a:spcPts val="0"/>
              </a:spcAft>
              <a:buClr>
                <a:srgbClr val="474747"/>
              </a:buClr>
              <a:buSzPts val="1200"/>
              <a:buFont typeface="Arial"/>
              <a:buNone/>
              <a:defRPr sz="1200">
                <a:solidFill>
                  <a:srgbClr val="474747"/>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spTree>
      <p:nvGrpSpPr>
        <p:cNvPr id="15" name="Shape 15"/>
        <p:cNvGrpSpPr/>
        <p:nvPr/>
      </p:nvGrpSpPr>
      <p:grpSpPr>
        <a:xfrm>
          <a:off x="0" y="0"/>
          <a:ext cx="0" cy="0"/>
          <a:chOff x="0" y="0"/>
          <a:chExt cx="0" cy="0"/>
        </a:xfrm>
      </p:grpSpPr>
      <p:sp>
        <p:nvSpPr>
          <p:cNvPr id="16" name="Google Shape;16;p52"/>
          <p:cNvSpPr txBox="1"/>
          <p:nvPr>
            <p:ph idx="12" type="sldNum"/>
          </p:nvPr>
        </p:nvSpPr>
        <p:spPr>
          <a:xfrm>
            <a:off x="8305800" y="6324600"/>
            <a:ext cx="386662" cy="375227"/>
          </a:xfrm>
          <a:prstGeom prst="rect">
            <a:avLst/>
          </a:prstGeom>
          <a:noFill/>
          <a:ln>
            <a:noFill/>
          </a:ln>
        </p:spPr>
        <p:txBody>
          <a:bodyPr anchorCtr="0" anchor="t" bIns="45700" lIns="45700" spcFirstLastPara="1" rIns="45700" wrap="square" tIns="45700">
            <a:spAutoFit/>
          </a:bodyPr>
          <a:lstStyle>
            <a:lvl1pPr indent="0" lvl="0" marL="0" marR="0" algn="l">
              <a:lnSpc>
                <a:spcPct val="100000"/>
              </a:lnSpc>
              <a:spcBef>
                <a:spcPts val="0"/>
              </a:spcBef>
              <a:spcAft>
                <a:spcPts val="0"/>
              </a:spcAft>
              <a:buClr>
                <a:srgbClr val="000000"/>
              </a:buClr>
              <a:buSzPts val="2000"/>
              <a:buFont typeface="Arial"/>
              <a:buNone/>
              <a:defRPr sz="2000">
                <a:solidFill>
                  <a:srgbClr val="000000"/>
                </a:solidFill>
              </a:defRPr>
            </a:lvl1pPr>
            <a:lvl2pPr indent="0" lvl="1" marL="0" marR="0" algn="l">
              <a:lnSpc>
                <a:spcPct val="100000"/>
              </a:lnSpc>
              <a:spcBef>
                <a:spcPts val="0"/>
              </a:spcBef>
              <a:spcAft>
                <a:spcPts val="0"/>
              </a:spcAft>
              <a:buClr>
                <a:srgbClr val="000000"/>
              </a:buClr>
              <a:buSzPts val="2000"/>
              <a:buFont typeface="Arial"/>
              <a:buNone/>
              <a:defRPr sz="2000">
                <a:solidFill>
                  <a:srgbClr val="000000"/>
                </a:solidFill>
              </a:defRPr>
            </a:lvl2pPr>
            <a:lvl3pPr indent="0" lvl="2" marL="0" marR="0" algn="l">
              <a:lnSpc>
                <a:spcPct val="100000"/>
              </a:lnSpc>
              <a:spcBef>
                <a:spcPts val="0"/>
              </a:spcBef>
              <a:spcAft>
                <a:spcPts val="0"/>
              </a:spcAft>
              <a:buClr>
                <a:srgbClr val="000000"/>
              </a:buClr>
              <a:buSzPts val="2000"/>
              <a:buFont typeface="Arial"/>
              <a:buNone/>
              <a:defRPr sz="2000">
                <a:solidFill>
                  <a:srgbClr val="000000"/>
                </a:solidFill>
              </a:defRPr>
            </a:lvl3pPr>
            <a:lvl4pPr indent="0" lvl="3" marL="0" marR="0" algn="l">
              <a:lnSpc>
                <a:spcPct val="100000"/>
              </a:lnSpc>
              <a:spcBef>
                <a:spcPts val="0"/>
              </a:spcBef>
              <a:spcAft>
                <a:spcPts val="0"/>
              </a:spcAft>
              <a:buClr>
                <a:srgbClr val="000000"/>
              </a:buClr>
              <a:buSzPts val="2000"/>
              <a:buFont typeface="Arial"/>
              <a:buNone/>
              <a:defRPr sz="2000">
                <a:solidFill>
                  <a:srgbClr val="000000"/>
                </a:solidFill>
              </a:defRPr>
            </a:lvl4pPr>
            <a:lvl5pPr indent="0" lvl="4" marL="0" marR="0" algn="l">
              <a:lnSpc>
                <a:spcPct val="100000"/>
              </a:lnSpc>
              <a:spcBef>
                <a:spcPts val="0"/>
              </a:spcBef>
              <a:spcAft>
                <a:spcPts val="0"/>
              </a:spcAft>
              <a:buClr>
                <a:srgbClr val="000000"/>
              </a:buClr>
              <a:buSzPts val="2000"/>
              <a:buFont typeface="Arial"/>
              <a:buNone/>
              <a:defRPr sz="2000">
                <a:solidFill>
                  <a:srgbClr val="000000"/>
                </a:solidFill>
              </a:defRPr>
            </a:lvl5pPr>
            <a:lvl6pPr indent="0" lvl="5" marL="0" marR="0" algn="l">
              <a:lnSpc>
                <a:spcPct val="100000"/>
              </a:lnSpc>
              <a:spcBef>
                <a:spcPts val="0"/>
              </a:spcBef>
              <a:spcAft>
                <a:spcPts val="0"/>
              </a:spcAft>
              <a:buClr>
                <a:srgbClr val="000000"/>
              </a:buClr>
              <a:buSzPts val="2000"/>
              <a:buFont typeface="Arial"/>
              <a:buNone/>
              <a:defRPr sz="2000">
                <a:solidFill>
                  <a:srgbClr val="000000"/>
                </a:solidFill>
              </a:defRPr>
            </a:lvl6pPr>
            <a:lvl7pPr indent="0" lvl="6" marL="0" marR="0" algn="l">
              <a:lnSpc>
                <a:spcPct val="100000"/>
              </a:lnSpc>
              <a:spcBef>
                <a:spcPts val="0"/>
              </a:spcBef>
              <a:spcAft>
                <a:spcPts val="0"/>
              </a:spcAft>
              <a:buClr>
                <a:srgbClr val="000000"/>
              </a:buClr>
              <a:buSzPts val="2000"/>
              <a:buFont typeface="Arial"/>
              <a:buNone/>
              <a:defRPr sz="2000">
                <a:solidFill>
                  <a:srgbClr val="000000"/>
                </a:solidFill>
              </a:defRPr>
            </a:lvl7pPr>
            <a:lvl8pPr indent="0" lvl="7" marL="0" marR="0" algn="l">
              <a:lnSpc>
                <a:spcPct val="100000"/>
              </a:lnSpc>
              <a:spcBef>
                <a:spcPts val="0"/>
              </a:spcBef>
              <a:spcAft>
                <a:spcPts val="0"/>
              </a:spcAft>
              <a:buClr>
                <a:srgbClr val="000000"/>
              </a:buClr>
              <a:buSzPts val="2000"/>
              <a:buFont typeface="Arial"/>
              <a:buNone/>
              <a:defRPr sz="2000">
                <a:solidFill>
                  <a:srgbClr val="000000"/>
                </a:solidFill>
              </a:defRPr>
            </a:lvl8pPr>
            <a:lvl9pPr indent="0" lvl="8" marL="0" marR="0" algn="l">
              <a:lnSpc>
                <a:spcPct val="100000"/>
              </a:lnSpc>
              <a:spcBef>
                <a:spcPts val="0"/>
              </a:spcBef>
              <a:spcAft>
                <a:spcPts val="0"/>
              </a:spcAft>
              <a:buClr>
                <a:srgbClr val="000000"/>
              </a:buClr>
              <a:buSzPts val="2000"/>
              <a:buFont typeface="Arial"/>
              <a:buNone/>
              <a:defRPr sz="2000">
                <a:solidFill>
                  <a:srgbClr val="000000"/>
                </a:solidFill>
              </a:defRPr>
            </a:lvl9pPr>
          </a:lstStyle>
          <a:p>
            <a:pPr indent="0" lvl="0" marL="0" rtl="0" algn="l">
              <a:spcBef>
                <a:spcPts val="0"/>
              </a:spcBef>
              <a:spcAft>
                <a:spcPts val="0"/>
              </a:spcAft>
              <a:buNone/>
            </a:pPr>
            <a:fld id="{00000000-1234-1234-1234-123412341234}" type="slidenum">
              <a:rPr lang="en-US"/>
              <a:t>‹#›</a:t>
            </a:fld>
            <a:endParaRPr sz="1200">
              <a:solidFill>
                <a:srgbClr val="474747"/>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49"/>
          <p:cNvSpPr txBox="1"/>
          <p:nvPr>
            <p:ph type="title"/>
          </p:nvPr>
        </p:nvSpPr>
        <p:spPr>
          <a:xfrm>
            <a:off x="311698" y="1302273"/>
            <a:ext cx="8520604" cy="572711"/>
          </a:xfrm>
          <a:prstGeom prst="rect">
            <a:avLst/>
          </a:prstGeom>
          <a:noFill/>
          <a:ln>
            <a:noFill/>
          </a:ln>
        </p:spPr>
        <p:txBody>
          <a:bodyPr anchorCtr="0" anchor="t" bIns="91400" lIns="91400" spcFirstLastPara="1" rIns="91400" wrap="square" tIns="91400">
            <a:normAutofit/>
          </a:bodyPr>
          <a:lstStyle>
            <a:lvl1pPr lvl="0" marR="0" rtl="0" algn="l">
              <a:lnSpc>
                <a:spcPct val="100000"/>
              </a:lnSpc>
              <a:spcBef>
                <a:spcPts val="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9pPr>
          </a:lstStyle>
          <a:p/>
        </p:txBody>
      </p:sp>
      <p:sp>
        <p:nvSpPr>
          <p:cNvPr id="7" name="Google Shape;7;p49"/>
          <p:cNvSpPr txBox="1"/>
          <p:nvPr>
            <p:ph idx="1" type="body"/>
          </p:nvPr>
        </p:nvSpPr>
        <p:spPr>
          <a:xfrm>
            <a:off x="311698" y="2009723"/>
            <a:ext cx="8520604" cy="3416404"/>
          </a:xfrm>
          <a:prstGeom prst="rect">
            <a:avLst/>
          </a:prstGeom>
          <a:noFill/>
          <a:ln>
            <a:noFill/>
          </a:ln>
        </p:spPr>
        <p:txBody>
          <a:bodyPr anchorCtr="0" anchor="t" bIns="91400" lIns="91400" spcFirstLastPara="1" rIns="91400" wrap="square" tIns="91400">
            <a:normAutofit/>
          </a:bodyPr>
          <a:lstStyle>
            <a:lvl1pPr indent="-381000" lvl="0" marL="457200" marR="0" rtl="0" algn="l">
              <a:lnSpc>
                <a:spcPct val="115000"/>
              </a:lnSpc>
              <a:spcBef>
                <a:spcPts val="0"/>
              </a:spcBef>
              <a:spcAft>
                <a:spcPts val="0"/>
              </a:spcAft>
              <a:buClr>
                <a:srgbClr val="474747"/>
              </a:buClr>
              <a:buSzPts val="2400"/>
              <a:buFont typeface="Arial"/>
              <a:buChar char="●"/>
              <a:defRPr b="0" i="0" sz="2400" u="none" cap="none" strike="noStrike">
                <a:solidFill>
                  <a:srgbClr val="474747"/>
                </a:solidFill>
                <a:latin typeface="Arial"/>
                <a:ea typeface="Arial"/>
                <a:cs typeface="Arial"/>
                <a:sym typeface="Arial"/>
              </a:defRPr>
            </a:lvl1pPr>
            <a:lvl2pPr indent="-381000" lvl="1" marL="914400" marR="0" rtl="0" algn="l">
              <a:lnSpc>
                <a:spcPct val="115000"/>
              </a:lnSpc>
              <a:spcBef>
                <a:spcPts val="0"/>
              </a:spcBef>
              <a:spcAft>
                <a:spcPts val="0"/>
              </a:spcAft>
              <a:buClr>
                <a:srgbClr val="474747"/>
              </a:buClr>
              <a:buSzPts val="2400"/>
              <a:buFont typeface="Arial"/>
              <a:buChar char="○"/>
              <a:defRPr b="0" i="0" sz="2400" u="none" cap="none" strike="noStrike">
                <a:solidFill>
                  <a:srgbClr val="474747"/>
                </a:solidFill>
                <a:latin typeface="Arial"/>
                <a:ea typeface="Arial"/>
                <a:cs typeface="Arial"/>
                <a:sym typeface="Arial"/>
              </a:defRPr>
            </a:lvl2pPr>
            <a:lvl3pPr indent="-381000" lvl="2" marL="1371600" marR="0" rtl="0" algn="l">
              <a:lnSpc>
                <a:spcPct val="115000"/>
              </a:lnSpc>
              <a:spcBef>
                <a:spcPts val="0"/>
              </a:spcBef>
              <a:spcAft>
                <a:spcPts val="0"/>
              </a:spcAft>
              <a:buClr>
                <a:srgbClr val="474747"/>
              </a:buClr>
              <a:buSzPts val="2400"/>
              <a:buFont typeface="Arial"/>
              <a:buChar char="■"/>
              <a:defRPr b="0" i="0" sz="2400" u="none" cap="none" strike="noStrike">
                <a:solidFill>
                  <a:srgbClr val="474747"/>
                </a:solidFill>
                <a:latin typeface="Arial"/>
                <a:ea typeface="Arial"/>
                <a:cs typeface="Arial"/>
                <a:sym typeface="Arial"/>
              </a:defRPr>
            </a:lvl3pPr>
            <a:lvl4pPr indent="-381000" lvl="3" marL="1828800" marR="0" rtl="0" algn="l">
              <a:lnSpc>
                <a:spcPct val="115000"/>
              </a:lnSpc>
              <a:spcBef>
                <a:spcPts val="0"/>
              </a:spcBef>
              <a:spcAft>
                <a:spcPts val="0"/>
              </a:spcAft>
              <a:buClr>
                <a:srgbClr val="474747"/>
              </a:buClr>
              <a:buSzPts val="2400"/>
              <a:buFont typeface="Arial"/>
              <a:buChar char="●"/>
              <a:defRPr b="0" i="0" sz="2400" u="none" cap="none" strike="noStrike">
                <a:solidFill>
                  <a:srgbClr val="474747"/>
                </a:solidFill>
                <a:latin typeface="Arial"/>
                <a:ea typeface="Arial"/>
                <a:cs typeface="Arial"/>
                <a:sym typeface="Arial"/>
              </a:defRPr>
            </a:lvl4pPr>
            <a:lvl5pPr indent="-381000" lvl="4" marL="2286000" marR="0" rtl="0" algn="l">
              <a:lnSpc>
                <a:spcPct val="115000"/>
              </a:lnSpc>
              <a:spcBef>
                <a:spcPts val="0"/>
              </a:spcBef>
              <a:spcAft>
                <a:spcPts val="0"/>
              </a:spcAft>
              <a:buClr>
                <a:srgbClr val="474747"/>
              </a:buClr>
              <a:buSzPts val="2400"/>
              <a:buFont typeface="Arial"/>
              <a:buChar char="○"/>
              <a:defRPr b="0" i="0" sz="2400" u="none" cap="none" strike="noStrike">
                <a:solidFill>
                  <a:srgbClr val="474747"/>
                </a:solidFill>
                <a:latin typeface="Arial"/>
                <a:ea typeface="Arial"/>
                <a:cs typeface="Arial"/>
                <a:sym typeface="Arial"/>
              </a:defRPr>
            </a:lvl5pPr>
            <a:lvl6pPr indent="-381000" lvl="5" marL="2743200" marR="0" rtl="0" algn="l">
              <a:lnSpc>
                <a:spcPct val="115000"/>
              </a:lnSpc>
              <a:spcBef>
                <a:spcPts val="0"/>
              </a:spcBef>
              <a:spcAft>
                <a:spcPts val="0"/>
              </a:spcAft>
              <a:buClr>
                <a:srgbClr val="474747"/>
              </a:buClr>
              <a:buSzPts val="2400"/>
              <a:buFont typeface="Arial"/>
              <a:buChar char="●"/>
              <a:defRPr b="0" i="0" sz="2400" u="none" cap="none" strike="noStrike">
                <a:solidFill>
                  <a:srgbClr val="474747"/>
                </a:solidFill>
                <a:latin typeface="Arial"/>
                <a:ea typeface="Arial"/>
                <a:cs typeface="Arial"/>
                <a:sym typeface="Arial"/>
              </a:defRPr>
            </a:lvl6pPr>
            <a:lvl7pPr indent="-381000" lvl="6" marL="3200400" marR="0" rtl="0" algn="l">
              <a:lnSpc>
                <a:spcPct val="115000"/>
              </a:lnSpc>
              <a:spcBef>
                <a:spcPts val="0"/>
              </a:spcBef>
              <a:spcAft>
                <a:spcPts val="0"/>
              </a:spcAft>
              <a:buClr>
                <a:srgbClr val="474747"/>
              </a:buClr>
              <a:buSzPts val="2400"/>
              <a:buFont typeface="Arial"/>
              <a:buChar char="●"/>
              <a:defRPr b="0" i="0" sz="2400" u="none" cap="none" strike="noStrike">
                <a:solidFill>
                  <a:srgbClr val="474747"/>
                </a:solidFill>
                <a:latin typeface="Arial"/>
                <a:ea typeface="Arial"/>
                <a:cs typeface="Arial"/>
                <a:sym typeface="Arial"/>
              </a:defRPr>
            </a:lvl7pPr>
            <a:lvl8pPr indent="-381000" lvl="7" marL="3657600" marR="0" rtl="0" algn="l">
              <a:lnSpc>
                <a:spcPct val="115000"/>
              </a:lnSpc>
              <a:spcBef>
                <a:spcPts val="0"/>
              </a:spcBef>
              <a:spcAft>
                <a:spcPts val="0"/>
              </a:spcAft>
              <a:buClr>
                <a:srgbClr val="474747"/>
              </a:buClr>
              <a:buSzPts val="2400"/>
              <a:buFont typeface="Arial"/>
              <a:buChar char="●"/>
              <a:defRPr b="0" i="0" sz="2400" u="none" cap="none" strike="noStrike">
                <a:solidFill>
                  <a:srgbClr val="474747"/>
                </a:solidFill>
                <a:latin typeface="Arial"/>
                <a:ea typeface="Arial"/>
                <a:cs typeface="Arial"/>
                <a:sym typeface="Arial"/>
              </a:defRPr>
            </a:lvl8pPr>
            <a:lvl9pPr indent="-381000" lvl="8" marL="4114800" marR="0" rtl="0" algn="l">
              <a:lnSpc>
                <a:spcPct val="115000"/>
              </a:lnSpc>
              <a:spcBef>
                <a:spcPts val="0"/>
              </a:spcBef>
              <a:spcAft>
                <a:spcPts val="0"/>
              </a:spcAft>
              <a:buClr>
                <a:srgbClr val="474747"/>
              </a:buClr>
              <a:buSzPts val="2400"/>
              <a:buFont typeface="Arial"/>
              <a:buChar char="●"/>
              <a:defRPr b="0" i="0" sz="2400" u="none" cap="none" strike="noStrike">
                <a:solidFill>
                  <a:srgbClr val="474747"/>
                </a:solidFill>
                <a:latin typeface="Arial"/>
                <a:ea typeface="Arial"/>
                <a:cs typeface="Arial"/>
                <a:sym typeface="Arial"/>
              </a:defRPr>
            </a:lvl9pPr>
          </a:lstStyle>
          <a:p/>
        </p:txBody>
      </p:sp>
      <p:sp>
        <p:nvSpPr>
          <p:cNvPr id="8" name="Google Shape;8;p49"/>
          <p:cNvSpPr txBox="1"/>
          <p:nvPr>
            <p:ph idx="12" type="sldNum"/>
          </p:nvPr>
        </p:nvSpPr>
        <p:spPr>
          <a:xfrm>
            <a:off x="8656106" y="5539438"/>
            <a:ext cx="365058" cy="355657"/>
          </a:xfrm>
          <a:prstGeom prst="rect">
            <a:avLst/>
          </a:prstGeom>
          <a:noFill/>
          <a:ln>
            <a:noFill/>
          </a:ln>
        </p:spPr>
        <p:txBody>
          <a:bodyPr anchorCtr="0" anchor="ctr" bIns="91400" lIns="91400" spcFirstLastPara="1" rIns="91400" wrap="square" tIns="91400">
            <a:spAutoFit/>
          </a:bodyPr>
          <a:lstStyle>
            <a:lvl1pPr indent="0" lvl="0" marL="0" marR="0" rtl="0" algn="r">
              <a:lnSpc>
                <a:spcPct val="100000"/>
              </a:lnSpc>
              <a:spcBef>
                <a:spcPts val="0"/>
              </a:spcBef>
              <a:spcAft>
                <a:spcPts val="0"/>
              </a:spcAft>
              <a:buClr>
                <a:srgbClr val="474747"/>
              </a:buClr>
              <a:buSzPts val="1200"/>
              <a:buFont typeface="Arial"/>
              <a:buNone/>
              <a:defRPr b="0" i="0" sz="1200" u="none" cap="none" strike="noStrike">
                <a:solidFill>
                  <a:srgbClr val="474747"/>
                </a:solidFill>
                <a:latin typeface="Arial"/>
                <a:ea typeface="Arial"/>
                <a:cs typeface="Arial"/>
                <a:sym typeface="Arial"/>
              </a:defRPr>
            </a:lvl1pPr>
            <a:lvl2pPr indent="0" lvl="1" marL="0" marR="0" rtl="0" algn="r">
              <a:lnSpc>
                <a:spcPct val="100000"/>
              </a:lnSpc>
              <a:spcBef>
                <a:spcPts val="0"/>
              </a:spcBef>
              <a:spcAft>
                <a:spcPts val="0"/>
              </a:spcAft>
              <a:buClr>
                <a:srgbClr val="474747"/>
              </a:buClr>
              <a:buSzPts val="1200"/>
              <a:buFont typeface="Arial"/>
              <a:buNone/>
              <a:defRPr b="0" i="0" sz="1200" u="none" cap="none" strike="noStrike">
                <a:solidFill>
                  <a:srgbClr val="474747"/>
                </a:solidFill>
                <a:latin typeface="Arial"/>
                <a:ea typeface="Arial"/>
                <a:cs typeface="Arial"/>
                <a:sym typeface="Arial"/>
              </a:defRPr>
            </a:lvl2pPr>
            <a:lvl3pPr indent="0" lvl="2" marL="0" marR="0" rtl="0" algn="r">
              <a:lnSpc>
                <a:spcPct val="100000"/>
              </a:lnSpc>
              <a:spcBef>
                <a:spcPts val="0"/>
              </a:spcBef>
              <a:spcAft>
                <a:spcPts val="0"/>
              </a:spcAft>
              <a:buClr>
                <a:srgbClr val="474747"/>
              </a:buClr>
              <a:buSzPts val="1200"/>
              <a:buFont typeface="Arial"/>
              <a:buNone/>
              <a:defRPr b="0" i="0" sz="1200" u="none" cap="none" strike="noStrike">
                <a:solidFill>
                  <a:srgbClr val="474747"/>
                </a:solidFill>
                <a:latin typeface="Arial"/>
                <a:ea typeface="Arial"/>
                <a:cs typeface="Arial"/>
                <a:sym typeface="Arial"/>
              </a:defRPr>
            </a:lvl3pPr>
            <a:lvl4pPr indent="0" lvl="3" marL="0" marR="0" rtl="0" algn="r">
              <a:lnSpc>
                <a:spcPct val="100000"/>
              </a:lnSpc>
              <a:spcBef>
                <a:spcPts val="0"/>
              </a:spcBef>
              <a:spcAft>
                <a:spcPts val="0"/>
              </a:spcAft>
              <a:buClr>
                <a:srgbClr val="474747"/>
              </a:buClr>
              <a:buSzPts val="1200"/>
              <a:buFont typeface="Arial"/>
              <a:buNone/>
              <a:defRPr b="0" i="0" sz="1200" u="none" cap="none" strike="noStrike">
                <a:solidFill>
                  <a:srgbClr val="474747"/>
                </a:solidFill>
                <a:latin typeface="Arial"/>
                <a:ea typeface="Arial"/>
                <a:cs typeface="Arial"/>
                <a:sym typeface="Arial"/>
              </a:defRPr>
            </a:lvl4pPr>
            <a:lvl5pPr indent="0" lvl="4" marL="0" marR="0" rtl="0" algn="r">
              <a:lnSpc>
                <a:spcPct val="100000"/>
              </a:lnSpc>
              <a:spcBef>
                <a:spcPts val="0"/>
              </a:spcBef>
              <a:spcAft>
                <a:spcPts val="0"/>
              </a:spcAft>
              <a:buClr>
                <a:srgbClr val="474747"/>
              </a:buClr>
              <a:buSzPts val="1200"/>
              <a:buFont typeface="Arial"/>
              <a:buNone/>
              <a:defRPr b="0" i="0" sz="1200" u="none" cap="none" strike="noStrike">
                <a:solidFill>
                  <a:srgbClr val="474747"/>
                </a:solidFill>
                <a:latin typeface="Arial"/>
                <a:ea typeface="Arial"/>
                <a:cs typeface="Arial"/>
                <a:sym typeface="Arial"/>
              </a:defRPr>
            </a:lvl5pPr>
            <a:lvl6pPr indent="0" lvl="5" marL="0" marR="0" rtl="0" algn="r">
              <a:lnSpc>
                <a:spcPct val="100000"/>
              </a:lnSpc>
              <a:spcBef>
                <a:spcPts val="0"/>
              </a:spcBef>
              <a:spcAft>
                <a:spcPts val="0"/>
              </a:spcAft>
              <a:buClr>
                <a:srgbClr val="474747"/>
              </a:buClr>
              <a:buSzPts val="1200"/>
              <a:buFont typeface="Arial"/>
              <a:buNone/>
              <a:defRPr b="0" i="0" sz="1200" u="none" cap="none" strike="noStrike">
                <a:solidFill>
                  <a:srgbClr val="474747"/>
                </a:solidFill>
                <a:latin typeface="Arial"/>
                <a:ea typeface="Arial"/>
                <a:cs typeface="Arial"/>
                <a:sym typeface="Arial"/>
              </a:defRPr>
            </a:lvl6pPr>
            <a:lvl7pPr indent="0" lvl="6" marL="0" marR="0" rtl="0" algn="r">
              <a:lnSpc>
                <a:spcPct val="100000"/>
              </a:lnSpc>
              <a:spcBef>
                <a:spcPts val="0"/>
              </a:spcBef>
              <a:spcAft>
                <a:spcPts val="0"/>
              </a:spcAft>
              <a:buClr>
                <a:srgbClr val="474747"/>
              </a:buClr>
              <a:buSzPts val="1200"/>
              <a:buFont typeface="Arial"/>
              <a:buNone/>
              <a:defRPr b="0" i="0" sz="1200" u="none" cap="none" strike="noStrike">
                <a:solidFill>
                  <a:srgbClr val="474747"/>
                </a:solidFill>
                <a:latin typeface="Arial"/>
                <a:ea typeface="Arial"/>
                <a:cs typeface="Arial"/>
                <a:sym typeface="Arial"/>
              </a:defRPr>
            </a:lvl7pPr>
            <a:lvl8pPr indent="0" lvl="7" marL="0" marR="0" rtl="0" algn="r">
              <a:lnSpc>
                <a:spcPct val="100000"/>
              </a:lnSpc>
              <a:spcBef>
                <a:spcPts val="0"/>
              </a:spcBef>
              <a:spcAft>
                <a:spcPts val="0"/>
              </a:spcAft>
              <a:buClr>
                <a:srgbClr val="474747"/>
              </a:buClr>
              <a:buSzPts val="1200"/>
              <a:buFont typeface="Arial"/>
              <a:buNone/>
              <a:defRPr b="0" i="0" sz="1200" u="none" cap="none" strike="noStrike">
                <a:solidFill>
                  <a:srgbClr val="474747"/>
                </a:solidFill>
                <a:latin typeface="Arial"/>
                <a:ea typeface="Arial"/>
                <a:cs typeface="Arial"/>
                <a:sym typeface="Arial"/>
              </a:defRPr>
            </a:lvl8pPr>
            <a:lvl9pPr indent="0" lvl="8" marL="0" marR="0" rtl="0" algn="r">
              <a:lnSpc>
                <a:spcPct val="100000"/>
              </a:lnSpc>
              <a:spcBef>
                <a:spcPts val="0"/>
              </a:spcBef>
              <a:spcAft>
                <a:spcPts val="0"/>
              </a:spcAft>
              <a:buClr>
                <a:srgbClr val="474747"/>
              </a:buClr>
              <a:buSzPts val="1200"/>
              <a:buFont typeface="Arial"/>
              <a:buNone/>
              <a:defRPr b="0" i="0" sz="1200" u="none" cap="none" strike="noStrike">
                <a:solidFill>
                  <a:srgbClr val="474747"/>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jp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1.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3.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3.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3.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1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3.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1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1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2.pn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2.png"/><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10.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2.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2.png"/><Relationship Id="rId4" Type="http://schemas.openxmlformats.org/officeDocument/2006/relationships/image" Target="../media/image1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8.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2.png"/><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2.png"/><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12.jpg"/><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2.png"/><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7.jpg"/><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 name="Shape 20"/>
        <p:cNvGrpSpPr/>
        <p:nvPr/>
      </p:nvGrpSpPr>
      <p:grpSpPr>
        <a:xfrm>
          <a:off x="0" y="0"/>
          <a:ext cx="0" cy="0"/>
          <a:chOff x="0" y="0"/>
          <a:chExt cx="0" cy="0"/>
        </a:xfrm>
      </p:grpSpPr>
      <p:grpSp>
        <p:nvGrpSpPr>
          <p:cNvPr id="21" name="Google Shape;21;p1"/>
          <p:cNvGrpSpPr/>
          <p:nvPr/>
        </p:nvGrpSpPr>
        <p:grpSpPr>
          <a:xfrm>
            <a:off x="-19789" y="10930"/>
            <a:ext cx="2343615" cy="6836139"/>
            <a:chOff x="0" y="-1"/>
            <a:chExt cx="2343613" cy="6836138"/>
          </a:xfrm>
        </p:grpSpPr>
        <p:sp>
          <p:nvSpPr>
            <p:cNvPr id="22" name="Google Shape;22;p1"/>
            <p:cNvSpPr/>
            <p:nvPr/>
          </p:nvSpPr>
          <p:spPr>
            <a:xfrm>
              <a:off x="0" y="-1"/>
              <a:ext cx="2343608" cy="6836138"/>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Georgia"/>
                <a:buNone/>
              </a:pPr>
              <a:r>
                <a:t/>
              </a:r>
              <a:endParaRPr b="1" i="0" sz="1800" u="none" cap="none" strike="noStrike">
                <a:solidFill>
                  <a:srgbClr val="FFFFFF"/>
                </a:solidFill>
                <a:latin typeface="Georgia"/>
                <a:ea typeface="Georgia"/>
                <a:cs typeface="Georgia"/>
                <a:sym typeface="Georgia"/>
              </a:endParaRPr>
            </a:p>
          </p:txBody>
        </p:sp>
        <p:sp>
          <p:nvSpPr>
            <p:cNvPr id="23" name="Google Shape;23;p1"/>
            <p:cNvSpPr txBox="1"/>
            <p:nvPr/>
          </p:nvSpPr>
          <p:spPr>
            <a:xfrm>
              <a:off x="0" y="2716996"/>
              <a:ext cx="2343613" cy="1402149"/>
            </a:xfrm>
            <a:prstGeom prst="rect">
              <a:avLst/>
            </a:prstGeom>
            <a:noFill/>
            <a:ln>
              <a:noFill/>
            </a:ln>
          </p:spPr>
          <p:txBody>
            <a:bodyPr anchorCtr="0" anchor="ctr" bIns="34300" lIns="34300" spcFirstLastPara="1" rIns="34300" wrap="square" tIns="34300">
              <a:spAutoFit/>
            </a:bodyPr>
            <a:lstStyle/>
            <a:p>
              <a:pPr indent="0" lvl="0" marL="0" marR="0" rtl="0" algn="ctr">
                <a:lnSpc>
                  <a:spcPct val="100000"/>
                </a:lnSpc>
                <a:spcBef>
                  <a:spcPts val="0"/>
                </a:spcBef>
                <a:spcAft>
                  <a:spcPts val="0"/>
                </a:spcAft>
                <a:buClr>
                  <a:srgbClr val="FFFFFF"/>
                </a:buClr>
                <a:buSzPts val="1800"/>
                <a:buFont typeface="Georgia"/>
                <a:buNone/>
              </a:pPr>
              <a:r>
                <a:rPr b="1" i="0" lang="en-US" sz="18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00000"/>
                </a:lnSpc>
                <a:spcBef>
                  <a:spcPts val="0"/>
                </a:spcBef>
                <a:spcAft>
                  <a:spcPts val="0"/>
                </a:spcAft>
                <a:buClr>
                  <a:srgbClr val="FFFFFF"/>
                </a:buClr>
                <a:buSzPts val="1800"/>
                <a:buFont typeface="Georgia"/>
                <a:buNone/>
              </a:pPr>
              <a:r>
                <a:rPr b="1" i="0" lang="en-US" sz="1800" u="none" cap="none" strike="noStrike">
                  <a:solidFill>
                    <a:srgbClr val="FFFFFF"/>
                  </a:solidFill>
                  <a:latin typeface="Georgia"/>
                  <a:ea typeface="Georgia"/>
                  <a:cs typeface="Georgia"/>
                  <a:sym typeface="Georgia"/>
                </a:rPr>
                <a:t>Higher School of Medicine</a:t>
              </a:r>
              <a:endParaRPr/>
            </a:p>
          </p:txBody>
        </p:sp>
      </p:grpSp>
      <p:cxnSp>
        <p:nvCxnSpPr>
          <p:cNvPr id="24" name="Google Shape;24;p1"/>
          <p:cNvCxnSpPr/>
          <p:nvPr/>
        </p:nvCxnSpPr>
        <p:spPr>
          <a:xfrm>
            <a:off x="-5" y="2456433"/>
            <a:ext cx="9153547" cy="1"/>
          </a:xfrm>
          <a:prstGeom prst="straightConnector1">
            <a:avLst/>
          </a:prstGeom>
          <a:noFill/>
          <a:ln cap="flat" cmpd="sng" w="9525">
            <a:solidFill>
              <a:srgbClr val="A8A8A8">
                <a:alpha val="49803"/>
              </a:srgbClr>
            </a:solidFill>
            <a:prstDash val="solid"/>
            <a:round/>
            <a:headEnd len="sm" w="sm" type="none"/>
            <a:tailEnd len="sm" w="sm" type="none"/>
          </a:ln>
        </p:spPr>
      </p:cxnSp>
      <p:sp>
        <p:nvSpPr>
          <p:cNvPr id="25" name="Google Shape;25;p1"/>
          <p:cNvSpPr txBox="1"/>
          <p:nvPr/>
        </p:nvSpPr>
        <p:spPr>
          <a:xfrm>
            <a:off x="3714567" y="742237"/>
            <a:ext cx="4074722" cy="1251719"/>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4400"/>
              <a:buFont typeface="Arial"/>
              <a:buNone/>
            </a:pPr>
            <a:r>
              <a:rPr b="1" i="0" lang="en-US" sz="4400" u="none" cap="none" strike="noStrike">
                <a:solidFill>
                  <a:srgbClr val="000000"/>
                </a:solidFill>
                <a:latin typeface="Arial"/>
                <a:ea typeface="Arial"/>
                <a:cs typeface="Arial"/>
                <a:sym typeface="Arial"/>
              </a:rPr>
              <a:t>Асқорыту жүйесі</a:t>
            </a:r>
            <a:endParaRPr/>
          </a:p>
        </p:txBody>
      </p:sp>
      <p:pic>
        <p:nvPicPr>
          <p:cNvPr descr="image1.png" id="26" name="Google Shape;26;p1"/>
          <p:cNvPicPr preferRelativeResize="0"/>
          <p:nvPr/>
        </p:nvPicPr>
        <p:blipFill rotWithShape="1">
          <a:blip r:embed="rId3">
            <a:alphaModFix/>
          </a:blip>
          <a:srcRect b="0" l="0" r="0" t="0"/>
          <a:stretch/>
        </p:blipFill>
        <p:spPr>
          <a:xfrm>
            <a:off x="383102" y="1215423"/>
            <a:ext cx="1227553" cy="1069889"/>
          </a:xfrm>
          <a:prstGeom prst="rect">
            <a:avLst/>
          </a:prstGeom>
          <a:noFill/>
          <a:ln>
            <a:noFill/>
          </a:ln>
        </p:spPr>
      </p:pic>
      <p:pic>
        <p:nvPicPr>
          <p:cNvPr descr="Screen Shot 2019-08-30 at 10.12.32.png" id="27" name="Google Shape;27;p1"/>
          <p:cNvPicPr preferRelativeResize="0"/>
          <p:nvPr/>
        </p:nvPicPr>
        <p:blipFill rotWithShape="1">
          <a:blip r:embed="rId4">
            <a:alphaModFix/>
          </a:blip>
          <a:srcRect b="0" l="0" r="0" t="0"/>
          <a:stretch/>
        </p:blipFill>
        <p:spPr>
          <a:xfrm>
            <a:off x="4311520" y="2385061"/>
            <a:ext cx="2880815" cy="4003989"/>
          </a:xfrm>
          <a:prstGeom prst="rect">
            <a:avLst/>
          </a:prstGeom>
          <a:noFill/>
          <a:ln>
            <a:noFill/>
          </a:ln>
        </p:spPr>
      </p:pic>
      <p:sp>
        <p:nvSpPr>
          <p:cNvPr id="28" name="Google Shape;28;p1"/>
          <p:cNvSpPr txBox="1"/>
          <p:nvPr/>
        </p:nvSpPr>
        <p:spPr>
          <a:xfrm>
            <a:off x="4085396" y="6420723"/>
            <a:ext cx="3333063" cy="241301"/>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444444"/>
              </a:buClr>
              <a:buSzPts val="900"/>
              <a:buFont typeface="Helvetica Neue"/>
              <a:buNone/>
            </a:pPr>
            <a:r>
              <a:rPr b="0" i="0" lang="en-US" sz="900" u="none" cap="none" strike="noStrike">
                <a:solidFill>
                  <a:srgbClr val="444444"/>
                </a:solidFill>
                <a:latin typeface="Helvetica Neue"/>
                <a:ea typeface="Helvetica Neue"/>
                <a:cs typeface="Helvetica Neue"/>
                <a:sym typeface="Helvetica Neue"/>
              </a:rPr>
              <a:t>Figure from: Saladin, Anatomy &amp; Physiology, McGraw Hill, 2018</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
                                        </p:tgtEl>
                                        <p:attrNameLst>
                                          <p:attrName>style.visibility</p:attrName>
                                        </p:attrNameLst>
                                      </p:cBhvr>
                                      <p:to>
                                        <p:strVal val="visible"/>
                                      </p:to>
                                    </p:set>
                                    <p:animEffect filter="fade" transition="in">
                                      <p:cBhvr>
                                        <p:cTn dur="500"/>
                                        <p:tgtEl>
                                          <p:spTgt spid="2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5"/>
                                        </p:tgtEl>
                                        <p:attrNameLst>
                                          <p:attrName>style.visibility</p:attrName>
                                        </p:attrNameLst>
                                      </p:cBhvr>
                                      <p:to>
                                        <p:strVal val="visible"/>
                                      </p:to>
                                    </p:set>
                                    <p:animEffect filter="fade" transition="in">
                                      <p:cBhvr>
                                        <p:cTn dur="300"/>
                                        <p:tgtEl>
                                          <p:spTgt spid="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10"/>
          <p:cNvSpPr txBox="1"/>
          <p:nvPr>
            <p:ph idx="4294967295" type="sldNum"/>
          </p:nvPr>
        </p:nvSpPr>
        <p:spPr>
          <a:xfrm>
            <a:off x="8712375" y="6324598"/>
            <a:ext cx="386662" cy="375227"/>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000"/>
              <a:buFont typeface="Arial"/>
              <a:buNone/>
            </a:pPr>
            <a:fld id="{00000000-1234-1234-1234-123412341234}" type="slidenum">
              <a:rPr lang="en-US" sz="2000">
                <a:solidFill>
                  <a:srgbClr val="000000"/>
                </a:solidFill>
              </a:rPr>
              <a:t>‹#›</a:t>
            </a:fld>
            <a:endParaRPr/>
          </a:p>
        </p:txBody>
      </p:sp>
      <p:grpSp>
        <p:nvGrpSpPr>
          <p:cNvPr id="151" name="Google Shape;151;p10"/>
          <p:cNvGrpSpPr/>
          <p:nvPr/>
        </p:nvGrpSpPr>
        <p:grpSpPr>
          <a:xfrm>
            <a:off x="211126" y="104762"/>
            <a:ext cx="980378" cy="1007347"/>
            <a:chOff x="-2" y="-2"/>
            <a:chExt cx="980377" cy="1007346"/>
          </a:xfrm>
        </p:grpSpPr>
        <p:sp>
          <p:nvSpPr>
            <p:cNvPr id="152" name="Google Shape;152;p10"/>
            <p:cNvSpPr/>
            <p:nvPr/>
          </p:nvSpPr>
          <p:spPr>
            <a:xfrm>
              <a:off x="-2" y="-2"/>
              <a:ext cx="980377" cy="1007346"/>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sp>
          <p:nvSpPr>
            <p:cNvPr id="153" name="Google Shape;153;p10"/>
            <p:cNvSpPr/>
            <p:nvPr/>
          </p:nvSpPr>
          <p:spPr>
            <a:xfrm>
              <a:off x="165066" y="169586"/>
              <a:ext cx="650363" cy="668153"/>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grpSp>
          <p:nvGrpSpPr>
            <p:cNvPr id="154" name="Google Shape;154;p10"/>
            <p:cNvGrpSpPr/>
            <p:nvPr/>
          </p:nvGrpSpPr>
          <p:grpSpPr>
            <a:xfrm>
              <a:off x="142132" y="146024"/>
              <a:ext cx="696262" cy="715338"/>
              <a:chOff x="-2" y="-1"/>
              <a:chExt cx="696261" cy="715337"/>
            </a:xfrm>
          </p:grpSpPr>
          <p:sp>
            <p:nvSpPr>
              <p:cNvPr id="155" name="Google Shape;155;p10"/>
              <p:cNvSpPr/>
              <p:nvPr/>
            </p:nvSpPr>
            <p:spPr>
              <a:xfrm>
                <a:off x="-2" y="-1"/>
                <a:ext cx="696259" cy="715332"/>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1200"/>
                  <a:buFont typeface="Trebuchet MS"/>
                  <a:buNone/>
                </a:pPr>
                <a:r>
                  <a:t/>
                </a:r>
                <a:endParaRPr b="0" i="0" sz="1200" u="none" cap="none" strike="noStrike">
                  <a:solidFill>
                    <a:srgbClr val="000000"/>
                  </a:solidFill>
                  <a:latin typeface="Trebuchet MS"/>
                  <a:ea typeface="Trebuchet MS"/>
                  <a:cs typeface="Trebuchet MS"/>
                  <a:sym typeface="Trebuchet MS"/>
                </a:endParaRPr>
              </a:p>
            </p:txBody>
          </p:sp>
          <p:pic>
            <p:nvPicPr>
              <p:cNvPr descr="image3.png" id="156" name="Google Shape;156;p10"/>
              <p:cNvPicPr preferRelativeResize="0"/>
              <p:nvPr/>
            </p:nvPicPr>
            <p:blipFill rotWithShape="1">
              <a:blip r:embed="rId3">
                <a:alphaModFix/>
              </a:blip>
              <a:srcRect b="0" l="0" r="0" t="0"/>
              <a:stretch/>
            </p:blipFill>
            <p:spPr>
              <a:xfrm>
                <a:off x="3" y="-1"/>
                <a:ext cx="696256" cy="715337"/>
              </a:xfrm>
              <a:prstGeom prst="rect">
                <a:avLst/>
              </a:prstGeom>
              <a:noFill/>
              <a:ln>
                <a:noFill/>
              </a:ln>
            </p:spPr>
          </p:pic>
        </p:grpSp>
      </p:grpSp>
      <p:sp>
        <p:nvSpPr>
          <p:cNvPr id="157" name="Google Shape;157;p10"/>
          <p:cNvSpPr txBox="1"/>
          <p:nvPr/>
        </p:nvSpPr>
        <p:spPr>
          <a:xfrm>
            <a:off x="272653" y="1617885"/>
            <a:ext cx="8598694" cy="3622230"/>
          </a:xfrm>
          <a:prstGeom prst="rect">
            <a:avLst/>
          </a:prstGeom>
          <a:noFill/>
          <a:ln>
            <a:noFill/>
          </a:ln>
        </p:spPr>
        <p:txBody>
          <a:bodyPr anchorCtr="0" anchor="ctr" bIns="50800" lIns="50800" spcFirstLastPara="1" rIns="50800" wrap="square" tIns="50800">
            <a:spAutoFit/>
          </a:bodyPr>
          <a:lstStyle/>
          <a:p>
            <a:pPr indent="-342900" lvl="0" marL="342900" marR="0" rtl="0" algn="just">
              <a:lnSpc>
                <a:spcPct val="100000"/>
              </a:lnSpc>
              <a:spcBef>
                <a:spcPts val="0"/>
              </a:spcBef>
              <a:spcAft>
                <a:spcPts val="0"/>
              </a:spcAft>
              <a:buClr>
                <a:srgbClr val="000000"/>
              </a:buClr>
              <a:buSzPts val="2800"/>
              <a:buFont typeface="Arial"/>
              <a:buChar char="•"/>
            </a:pPr>
            <a:r>
              <a:rPr b="1" i="0" lang="en-US" sz="2800" u="none" cap="none" strike="noStrike">
                <a:solidFill>
                  <a:srgbClr val="000000"/>
                </a:solidFill>
                <a:latin typeface="Arial"/>
                <a:ea typeface="Arial"/>
                <a:cs typeface="Arial"/>
                <a:sym typeface="Arial"/>
              </a:rPr>
              <a:t>Сұрақтар</a:t>
            </a:r>
            <a:endParaRPr/>
          </a:p>
          <a:p>
            <a:pPr indent="-342900" lvl="0" marL="342900" marR="0" rtl="0" algn="just">
              <a:lnSpc>
                <a:spcPct val="100000"/>
              </a:lnSpc>
              <a:spcBef>
                <a:spcPts val="60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 </a:t>
            </a:r>
            <a:r>
              <a:rPr b="0" i="0" lang="en-US" sz="2400" u="none" cap="none" strike="noStrike">
                <a:solidFill>
                  <a:srgbClr val="000000"/>
                </a:solidFill>
                <a:latin typeface="Arial"/>
                <a:ea typeface="Arial"/>
                <a:cs typeface="Arial"/>
                <a:sym typeface="Arial"/>
              </a:rPr>
              <a:t>1. Бірнеше қысқаша сөйлемдер арқылы бейнеде пайда болған «Менің тақтайшамды таңдаңыз» графикасының мақсатын түсіндіріңіз.</a:t>
            </a:r>
            <a:endParaRPr b="0" i="0" sz="2400" u="none" cap="none" strike="noStrike">
              <a:solidFill>
                <a:srgbClr val="000000"/>
              </a:solidFill>
              <a:latin typeface="Arial"/>
              <a:ea typeface="Arial"/>
              <a:cs typeface="Arial"/>
              <a:sym typeface="Arial"/>
            </a:endParaRPr>
          </a:p>
          <a:p>
            <a:pPr indent="-342900" lvl="0" marL="342900" marR="0" rtl="0" algn="just">
              <a:lnSpc>
                <a:spcPct val="100000"/>
              </a:lnSpc>
              <a:spcBef>
                <a:spcPts val="60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 2. Бейнежазба бойынша сізде қандай тағам топтары көп болуы керек?  Ең кішісі?</a:t>
            </a:r>
            <a:endParaRPr/>
          </a:p>
          <a:p>
            <a:pPr indent="-342900" lvl="0" marL="342900" marR="0" rtl="0" algn="just">
              <a:lnSpc>
                <a:spcPct val="100000"/>
              </a:lnSpc>
              <a:spcBef>
                <a:spcPts val="60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 3. Алдыңғы біліміңізді және не себепті бір тағам тобын екіншісіне қарсы қою керек екенін түсіндіретін бейнежазбадан қысқаша абзац беріңіз.</a:t>
            </a:r>
            <a:endParaRPr/>
          </a:p>
        </p:txBody>
      </p:sp>
      <p:grpSp>
        <p:nvGrpSpPr>
          <p:cNvPr id="158" name="Google Shape;158;p10"/>
          <p:cNvGrpSpPr/>
          <p:nvPr/>
        </p:nvGrpSpPr>
        <p:grpSpPr>
          <a:xfrm>
            <a:off x="-74261" y="6205461"/>
            <a:ext cx="12248974" cy="755704"/>
            <a:chOff x="-2" y="-1"/>
            <a:chExt cx="12248973" cy="755703"/>
          </a:xfrm>
        </p:grpSpPr>
        <p:sp>
          <p:nvSpPr>
            <p:cNvPr id="159" name="Google Shape;159;p10"/>
            <p:cNvSpPr/>
            <p:nvPr/>
          </p:nvSpPr>
          <p:spPr>
            <a:xfrm>
              <a:off x="2797115" y="18572"/>
              <a:ext cx="9451856" cy="684194"/>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160" name="Google Shape;160;p10"/>
            <p:cNvSpPr/>
            <p:nvPr/>
          </p:nvSpPr>
          <p:spPr>
            <a:xfrm>
              <a:off x="58513" y="16861"/>
              <a:ext cx="2922820" cy="738841"/>
            </a:xfrm>
            <a:prstGeom prst="rect">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161" name="Google Shape;161;p10"/>
            <p:cNvPicPr preferRelativeResize="0"/>
            <p:nvPr/>
          </p:nvPicPr>
          <p:blipFill rotWithShape="1">
            <a:blip r:embed="rId4">
              <a:alphaModFix/>
            </a:blip>
            <a:srcRect b="0" l="0" r="0" t="0"/>
            <a:stretch/>
          </p:blipFill>
          <p:spPr>
            <a:xfrm>
              <a:off x="-2" y="-1"/>
              <a:ext cx="704328" cy="613872"/>
            </a:xfrm>
            <a:prstGeom prst="rect">
              <a:avLst/>
            </a:prstGeom>
            <a:noFill/>
            <a:ln>
              <a:noFill/>
            </a:ln>
          </p:spPr>
        </p:pic>
        <p:sp>
          <p:nvSpPr>
            <p:cNvPr id="162" name="Google Shape;162;p10"/>
            <p:cNvSpPr txBox="1"/>
            <p:nvPr/>
          </p:nvSpPr>
          <p:spPr>
            <a:xfrm>
              <a:off x="696107" y="153863"/>
              <a:ext cx="2223691"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
        <p:nvSpPr>
          <p:cNvPr id="163" name="Google Shape;163;p10"/>
          <p:cNvSpPr txBox="1"/>
          <p:nvPr/>
        </p:nvSpPr>
        <p:spPr>
          <a:xfrm>
            <a:off x="1447799" y="378679"/>
            <a:ext cx="6728918" cy="1449389"/>
          </a:xfrm>
          <a:prstGeom prst="rect">
            <a:avLst/>
          </a:prstGeom>
          <a:noFill/>
          <a:ln>
            <a:noFill/>
          </a:ln>
        </p:spPr>
        <p:txBody>
          <a:bodyPr anchorCtr="0" anchor="ctr" bIns="45700" lIns="45700" spcFirstLastPara="1" rIns="45700" wrap="square" tIns="45700">
            <a:normAutofit/>
          </a:bodyPr>
          <a:lstStyle/>
          <a:p>
            <a:pPr indent="0" lvl="0" marL="0" marR="0" rtl="0" algn="l">
              <a:lnSpc>
                <a:spcPct val="100000"/>
              </a:lnSpc>
              <a:spcBef>
                <a:spcPts val="0"/>
              </a:spcBef>
              <a:spcAft>
                <a:spcPts val="0"/>
              </a:spcAft>
              <a:buClr>
                <a:srgbClr val="000000"/>
              </a:buClr>
              <a:buSzPts val="3100"/>
              <a:buFont typeface="Arial"/>
              <a:buNone/>
            </a:pPr>
            <a:r>
              <a:rPr b="1" i="0" lang="en-US" sz="3100" u="none" cap="none" strike="noStrike">
                <a:solidFill>
                  <a:srgbClr val="000000"/>
                </a:solidFill>
                <a:latin typeface="Arial"/>
                <a:ea typeface="Arial"/>
                <a:cs typeface="Arial"/>
                <a:sym typeface="Arial"/>
              </a:rPr>
              <a:t>Бейне шолу</a:t>
            </a:r>
            <a:endParaRPr/>
          </a:p>
          <a:p>
            <a:pPr indent="0" lvl="0" marL="0" marR="0" rtl="0" algn="l">
              <a:lnSpc>
                <a:spcPct val="100000"/>
              </a:lnSpc>
              <a:spcBef>
                <a:spcPts val="0"/>
              </a:spcBef>
              <a:spcAft>
                <a:spcPts val="0"/>
              </a:spcAft>
              <a:buClr>
                <a:srgbClr val="000000"/>
              </a:buClr>
              <a:buSzPts val="3100"/>
              <a:buFont typeface="Arial"/>
              <a:buNone/>
            </a:pPr>
            <a:br>
              <a:rPr b="1" i="0" lang="en-US" sz="3100" u="none" cap="none" strike="noStrike">
                <a:solidFill>
                  <a:srgbClr val="000000"/>
                </a:solidFill>
                <a:latin typeface="Arial"/>
                <a:ea typeface="Arial"/>
                <a:cs typeface="Arial"/>
                <a:sym typeface="Arial"/>
              </a:rPr>
            </a:b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51"/>
                                        </p:tgtEl>
                                        <p:attrNameLst>
                                          <p:attrName>style.visibility</p:attrName>
                                        </p:attrNameLst>
                                      </p:cBhvr>
                                      <p:to>
                                        <p:strVal val="visible"/>
                                      </p:to>
                                    </p:set>
                                    <p:anim calcmode="lin" valueType="num">
                                      <p:cBhvr additive="base">
                                        <p:cTn dur="300"/>
                                        <p:tgtEl>
                                          <p:spTgt spid="151"/>
                                        </p:tgtEl>
                                        <p:attrNameLst>
                                          <p:attrName>ppt_w</p:attrName>
                                        </p:attrNameLst>
                                      </p:cBhvr>
                                      <p:tavLst>
                                        <p:tav fmla="" tm="0">
                                          <p:val>
                                            <p:strVal val="0"/>
                                          </p:val>
                                        </p:tav>
                                        <p:tav fmla="" tm="100000">
                                          <p:val>
                                            <p:strVal val="#ppt_w"/>
                                          </p:val>
                                        </p:tav>
                                      </p:tavLst>
                                    </p:anim>
                                    <p:anim calcmode="lin" valueType="num">
                                      <p:cBhvr additive="base">
                                        <p:cTn dur="300"/>
                                        <p:tgtEl>
                                          <p:spTgt spid="151"/>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11"/>
          <p:cNvSpPr txBox="1"/>
          <p:nvPr>
            <p:ph idx="4294967295" type="sldNum"/>
          </p:nvPr>
        </p:nvSpPr>
        <p:spPr>
          <a:xfrm>
            <a:off x="8851904" y="6324600"/>
            <a:ext cx="292097" cy="288822"/>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169" name="Google Shape;169;p11"/>
          <p:cNvSpPr txBox="1"/>
          <p:nvPr>
            <p:ph idx="4294967295" type="title"/>
          </p:nvPr>
        </p:nvSpPr>
        <p:spPr>
          <a:xfrm>
            <a:off x="-2" y="76198"/>
            <a:ext cx="9144004" cy="1143004"/>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1" lang="en-US" sz="4400"/>
              <a:t>Жалпы анатомия</a:t>
            </a:r>
            <a:endParaRPr/>
          </a:p>
        </p:txBody>
      </p:sp>
      <p:sp>
        <p:nvSpPr>
          <p:cNvPr id="170" name="Google Shape;170;p11"/>
          <p:cNvSpPr txBox="1"/>
          <p:nvPr>
            <p:ph idx="4294967295" type="body"/>
          </p:nvPr>
        </p:nvSpPr>
        <p:spPr>
          <a:xfrm>
            <a:off x="86359" y="1238249"/>
            <a:ext cx="4373564" cy="5608640"/>
          </a:xfrm>
          <a:prstGeom prst="rect">
            <a:avLst/>
          </a:prstGeom>
          <a:noFill/>
          <a:ln>
            <a:noFill/>
          </a:ln>
        </p:spPr>
        <p:txBody>
          <a:bodyPr anchorCtr="0" anchor="t" bIns="45700" lIns="45700" spcFirstLastPara="1" rIns="45700" wrap="square" tIns="45700">
            <a:normAutofit/>
          </a:bodyPr>
          <a:lstStyle/>
          <a:p>
            <a:pPr indent="-342900" lvl="0" marL="342900" rtl="0" algn="l">
              <a:lnSpc>
                <a:spcPct val="90000"/>
              </a:lnSpc>
              <a:spcBef>
                <a:spcPts val="0"/>
              </a:spcBef>
              <a:spcAft>
                <a:spcPts val="0"/>
              </a:spcAft>
              <a:buClr>
                <a:srgbClr val="000000"/>
              </a:buClr>
              <a:buSzPts val="2400"/>
              <a:buFont typeface="Arial"/>
              <a:buChar char="•"/>
            </a:pPr>
            <a:r>
              <a:rPr b="1" lang="en-US">
                <a:solidFill>
                  <a:srgbClr val="000000"/>
                </a:solidFill>
              </a:rPr>
              <a:t>Асқорыту жүйесі екі анатомиялық бөлімнен тұрады</a:t>
            </a:r>
            <a:endParaRPr/>
          </a:p>
          <a:p>
            <a:pPr indent="-190500" lvl="0" marL="342900" rtl="0" algn="l">
              <a:lnSpc>
                <a:spcPct val="90000"/>
              </a:lnSpc>
              <a:spcBef>
                <a:spcPts val="500"/>
              </a:spcBef>
              <a:spcAft>
                <a:spcPts val="0"/>
              </a:spcAft>
              <a:buClr>
                <a:srgbClr val="000000"/>
              </a:buClr>
              <a:buSzPts val="2400"/>
              <a:buFont typeface="Arial"/>
              <a:buNone/>
            </a:pPr>
            <a:r>
              <a:t/>
            </a:r>
            <a:endParaRPr b="1">
              <a:solidFill>
                <a:srgbClr val="000000"/>
              </a:solidFill>
            </a:endParaRPr>
          </a:p>
          <a:p>
            <a:pPr indent="-342900" lvl="0" marL="342900" rtl="0" algn="l">
              <a:lnSpc>
                <a:spcPct val="90000"/>
              </a:lnSpc>
              <a:spcBef>
                <a:spcPts val="500"/>
              </a:spcBef>
              <a:spcAft>
                <a:spcPts val="0"/>
              </a:spcAft>
              <a:buClr>
                <a:srgbClr val="000000"/>
              </a:buClr>
              <a:buSzPts val="2400"/>
              <a:buFont typeface="Arial"/>
              <a:buChar char="•"/>
            </a:pPr>
            <a:r>
              <a:rPr b="1" lang="en-US">
                <a:solidFill>
                  <a:srgbClr val="000000"/>
                </a:solidFill>
              </a:rPr>
              <a:t> ас қорыту жолдары (тамақтану каналы)</a:t>
            </a:r>
            <a:endParaRPr/>
          </a:p>
          <a:p>
            <a:pPr indent="-342900" lvl="0" marL="342900" rtl="0" algn="l">
              <a:lnSpc>
                <a:spcPct val="90000"/>
              </a:lnSpc>
              <a:spcBef>
                <a:spcPts val="500"/>
              </a:spcBef>
              <a:spcAft>
                <a:spcPts val="0"/>
              </a:spcAft>
              <a:buClr>
                <a:srgbClr val="000000"/>
              </a:buClr>
              <a:buSzPts val="2400"/>
              <a:buFont typeface="Arial"/>
              <a:buChar char="•"/>
            </a:pPr>
            <a:r>
              <a:rPr b="1" lang="en-US">
                <a:solidFill>
                  <a:srgbClr val="000000"/>
                </a:solidFill>
              </a:rPr>
              <a:t> ауыз, жұтқыншақ, өңеш, асқазан, аш ішек және тоқ ішек</a:t>
            </a:r>
            <a:endParaRPr/>
          </a:p>
          <a:p>
            <a:pPr indent="-342900" lvl="0" marL="342900" rtl="0" algn="l">
              <a:lnSpc>
                <a:spcPct val="90000"/>
              </a:lnSpc>
              <a:spcBef>
                <a:spcPts val="500"/>
              </a:spcBef>
              <a:spcAft>
                <a:spcPts val="0"/>
              </a:spcAft>
              <a:buClr>
                <a:srgbClr val="000000"/>
              </a:buClr>
              <a:buSzPts val="2400"/>
              <a:buFont typeface="Arial"/>
              <a:buChar char="•"/>
            </a:pPr>
            <a:r>
              <a:rPr b="1" lang="en-US">
                <a:solidFill>
                  <a:srgbClr val="000000"/>
                </a:solidFill>
              </a:rPr>
              <a:t> көмекші органдар</a:t>
            </a:r>
            <a:endParaRPr/>
          </a:p>
          <a:p>
            <a:pPr indent="-342900" lvl="0" marL="342900" rtl="0" algn="l">
              <a:lnSpc>
                <a:spcPct val="90000"/>
              </a:lnSpc>
              <a:spcBef>
                <a:spcPts val="500"/>
              </a:spcBef>
              <a:spcAft>
                <a:spcPts val="0"/>
              </a:spcAft>
              <a:buClr>
                <a:srgbClr val="000000"/>
              </a:buClr>
              <a:buSzPts val="2400"/>
              <a:buFont typeface="Arial"/>
              <a:buChar char="•"/>
            </a:pPr>
            <a:r>
              <a:rPr b="1" lang="en-US">
                <a:solidFill>
                  <a:srgbClr val="000000"/>
                </a:solidFill>
              </a:rPr>
              <a:t> тістер, тіл, сілекей бездері, бауыр, өт қабы және ұйқы безі</a:t>
            </a:r>
            <a:endParaRPr/>
          </a:p>
        </p:txBody>
      </p:sp>
      <p:sp>
        <p:nvSpPr>
          <p:cNvPr id="171" name="Google Shape;171;p11"/>
          <p:cNvSpPr txBox="1"/>
          <p:nvPr/>
        </p:nvSpPr>
        <p:spPr>
          <a:xfrm>
            <a:off x="5981700" y="6383338"/>
            <a:ext cx="1608138" cy="412498"/>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Arial"/>
                <a:ea typeface="Arial"/>
                <a:cs typeface="Arial"/>
                <a:sym typeface="Arial"/>
              </a:rPr>
              <a:t>Figure 25.1</a:t>
            </a:r>
            <a:endParaRPr/>
          </a:p>
        </p:txBody>
      </p:sp>
      <p:pic>
        <p:nvPicPr>
          <p:cNvPr descr="sal25693_25_01" id="172" name="Google Shape;172;p11"/>
          <p:cNvPicPr preferRelativeResize="0"/>
          <p:nvPr/>
        </p:nvPicPr>
        <p:blipFill rotWithShape="1">
          <a:blip r:embed="rId3">
            <a:alphaModFix/>
          </a:blip>
          <a:srcRect b="0" l="0" r="0" t="0"/>
          <a:stretch/>
        </p:blipFill>
        <p:spPr>
          <a:xfrm>
            <a:off x="5487987" y="1316037"/>
            <a:ext cx="2644777" cy="5062538"/>
          </a:xfrm>
          <a:prstGeom prst="rect">
            <a:avLst/>
          </a:prstGeom>
          <a:noFill/>
          <a:ln>
            <a:noFill/>
          </a:ln>
        </p:spPr>
      </p:pic>
      <p:sp>
        <p:nvSpPr>
          <p:cNvPr id="173" name="Google Shape;173;p11"/>
          <p:cNvSpPr txBox="1"/>
          <p:nvPr/>
        </p:nvSpPr>
        <p:spPr>
          <a:xfrm>
            <a:off x="5000625" y="4705350"/>
            <a:ext cx="729754"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Small intestine</a:t>
            </a:r>
            <a:endParaRPr/>
          </a:p>
        </p:txBody>
      </p:sp>
      <p:cxnSp>
        <p:nvCxnSpPr>
          <p:cNvPr id="174" name="Google Shape;174;p11"/>
          <p:cNvCxnSpPr/>
          <p:nvPr/>
        </p:nvCxnSpPr>
        <p:spPr>
          <a:xfrm>
            <a:off x="5775323" y="4764087"/>
            <a:ext cx="561977" cy="1590"/>
          </a:xfrm>
          <a:prstGeom prst="straightConnector1">
            <a:avLst/>
          </a:prstGeom>
          <a:noFill/>
          <a:ln cap="flat" cmpd="sng" w="14275">
            <a:solidFill>
              <a:srgbClr val="FFFFFF"/>
            </a:solidFill>
            <a:prstDash val="solid"/>
            <a:round/>
            <a:headEnd len="sm" w="sm" type="none"/>
            <a:tailEnd len="sm" w="sm" type="none"/>
          </a:ln>
        </p:spPr>
      </p:cxnSp>
      <p:cxnSp>
        <p:nvCxnSpPr>
          <p:cNvPr id="175" name="Google Shape;175;p11"/>
          <p:cNvCxnSpPr/>
          <p:nvPr/>
        </p:nvCxnSpPr>
        <p:spPr>
          <a:xfrm>
            <a:off x="5605462" y="4471986"/>
            <a:ext cx="639764" cy="3"/>
          </a:xfrm>
          <a:prstGeom prst="straightConnector1">
            <a:avLst/>
          </a:prstGeom>
          <a:noFill/>
          <a:ln cap="flat" cmpd="sng" w="14275">
            <a:solidFill>
              <a:srgbClr val="FFFFFF"/>
            </a:solidFill>
            <a:prstDash val="solid"/>
            <a:round/>
            <a:headEnd len="sm" w="sm" type="none"/>
            <a:tailEnd len="sm" w="sm" type="none"/>
          </a:ln>
        </p:spPr>
      </p:cxnSp>
      <p:cxnSp>
        <p:nvCxnSpPr>
          <p:cNvPr id="176" name="Google Shape;176;p11"/>
          <p:cNvCxnSpPr/>
          <p:nvPr/>
        </p:nvCxnSpPr>
        <p:spPr>
          <a:xfrm flipH="1">
            <a:off x="5541962" y="5272087"/>
            <a:ext cx="900114" cy="3176"/>
          </a:xfrm>
          <a:prstGeom prst="straightConnector1">
            <a:avLst/>
          </a:prstGeom>
          <a:noFill/>
          <a:ln cap="flat" cmpd="sng" w="14275">
            <a:solidFill>
              <a:srgbClr val="FFFFFF"/>
            </a:solidFill>
            <a:prstDash val="solid"/>
            <a:round/>
            <a:headEnd len="sm" w="sm" type="none"/>
            <a:tailEnd len="sm" w="sm" type="none"/>
          </a:ln>
        </p:spPr>
      </p:cxnSp>
      <p:cxnSp>
        <p:nvCxnSpPr>
          <p:cNvPr id="177" name="Google Shape;177;p11"/>
          <p:cNvCxnSpPr/>
          <p:nvPr/>
        </p:nvCxnSpPr>
        <p:spPr>
          <a:xfrm flipH="1">
            <a:off x="5470525" y="5127625"/>
            <a:ext cx="709614" cy="1589"/>
          </a:xfrm>
          <a:prstGeom prst="straightConnector1">
            <a:avLst/>
          </a:prstGeom>
          <a:noFill/>
          <a:ln cap="flat" cmpd="sng" w="14275">
            <a:solidFill>
              <a:srgbClr val="FFFFFF"/>
            </a:solidFill>
            <a:prstDash val="solid"/>
            <a:round/>
            <a:headEnd len="sm" w="sm" type="none"/>
            <a:tailEnd len="sm" w="sm" type="none"/>
          </a:ln>
        </p:spPr>
      </p:cxnSp>
      <p:cxnSp>
        <p:nvCxnSpPr>
          <p:cNvPr id="178" name="Google Shape;178;p11"/>
          <p:cNvCxnSpPr/>
          <p:nvPr/>
        </p:nvCxnSpPr>
        <p:spPr>
          <a:xfrm>
            <a:off x="7356475" y="4567236"/>
            <a:ext cx="325439" cy="3"/>
          </a:xfrm>
          <a:prstGeom prst="straightConnector1">
            <a:avLst/>
          </a:prstGeom>
          <a:noFill/>
          <a:ln cap="flat" cmpd="sng" w="14275">
            <a:solidFill>
              <a:srgbClr val="FFFFFF"/>
            </a:solidFill>
            <a:prstDash val="solid"/>
            <a:round/>
            <a:headEnd len="sm" w="sm" type="none"/>
            <a:tailEnd len="sm" w="sm" type="none"/>
          </a:ln>
        </p:spPr>
      </p:cxnSp>
      <p:cxnSp>
        <p:nvCxnSpPr>
          <p:cNvPr id="179" name="Google Shape;179;p11"/>
          <p:cNvCxnSpPr/>
          <p:nvPr/>
        </p:nvCxnSpPr>
        <p:spPr>
          <a:xfrm>
            <a:off x="5378448" y="3687762"/>
            <a:ext cx="860427" cy="1590"/>
          </a:xfrm>
          <a:prstGeom prst="straightConnector1">
            <a:avLst/>
          </a:prstGeom>
          <a:noFill/>
          <a:ln cap="flat" cmpd="sng" w="14275">
            <a:solidFill>
              <a:srgbClr val="FFFFFF"/>
            </a:solidFill>
            <a:prstDash val="solid"/>
            <a:round/>
            <a:headEnd len="sm" w="sm" type="none"/>
            <a:tailEnd len="sm" w="sm" type="none"/>
          </a:ln>
        </p:spPr>
      </p:cxnSp>
      <p:cxnSp>
        <p:nvCxnSpPr>
          <p:cNvPr id="180" name="Google Shape;180;p11"/>
          <p:cNvCxnSpPr/>
          <p:nvPr/>
        </p:nvCxnSpPr>
        <p:spPr>
          <a:xfrm>
            <a:off x="5648325" y="4044950"/>
            <a:ext cx="790577" cy="1589"/>
          </a:xfrm>
          <a:prstGeom prst="straightConnector1">
            <a:avLst/>
          </a:prstGeom>
          <a:noFill/>
          <a:ln cap="flat" cmpd="sng" w="14275">
            <a:solidFill>
              <a:srgbClr val="FFFFFF"/>
            </a:solidFill>
            <a:prstDash val="solid"/>
            <a:round/>
            <a:headEnd len="sm" w="sm" type="none"/>
            <a:tailEnd len="sm" w="sm" type="none"/>
          </a:ln>
        </p:spPr>
      </p:cxnSp>
      <p:sp>
        <p:nvSpPr>
          <p:cNvPr id="181" name="Google Shape;181;p11"/>
          <p:cNvSpPr/>
          <p:nvPr/>
        </p:nvSpPr>
        <p:spPr>
          <a:xfrm>
            <a:off x="5541962" y="3970337"/>
            <a:ext cx="1135064" cy="296864"/>
          </a:xfrm>
          <a:custGeom>
            <a:rect b="b" l="l" r="r" t="t"/>
            <a:pathLst>
              <a:path extrusionOk="0" h="21600" w="21600">
                <a:moveTo>
                  <a:pt x="0" y="21410"/>
                </a:moveTo>
                <a:lnTo>
                  <a:pt x="12732" y="21600"/>
                </a:lnTo>
                <a:lnTo>
                  <a:pt x="21600" y="0"/>
                </a:lnTo>
              </a:path>
            </a:pathLst>
          </a:custGeom>
          <a:noFill/>
          <a:ln cap="flat" cmpd="sng" w="1427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cxnSp>
        <p:nvCxnSpPr>
          <p:cNvPr id="182" name="Google Shape;182;p11"/>
          <p:cNvCxnSpPr/>
          <p:nvPr/>
        </p:nvCxnSpPr>
        <p:spPr>
          <a:xfrm>
            <a:off x="6769099" y="5573712"/>
            <a:ext cx="1016002" cy="1590"/>
          </a:xfrm>
          <a:prstGeom prst="straightConnector1">
            <a:avLst/>
          </a:prstGeom>
          <a:noFill/>
          <a:ln cap="flat" cmpd="sng" w="14275">
            <a:solidFill>
              <a:srgbClr val="FFFFFF"/>
            </a:solidFill>
            <a:prstDash val="solid"/>
            <a:round/>
            <a:headEnd len="sm" w="sm" type="none"/>
            <a:tailEnd len="sm" w="sm" type="none"/>
          </a:ln>
        </p:spPr>
      </p:cxnSp>
      <p:cxnSp>
        <p:nvCxnSpPr>
          <p:cNvPr id="183" name="Google Shape;183;p11"/>
          <p:cNvCxnSpPr/>
          <p:nvPr/>
        </p:nvCxnSpPr>
        <p:spPr>
          <a:xfrm>
            <a:off x="6781800" y="5710236"/>
            <a:ext cx="1006475" cy="3"/>
          </a:xfrm>
          <a:prstGeom prst="straightConnector1">
            <a:avLst/>
          </a:prstGeom>
          <a:noFill/>
          <a:ln cap="flat" cmpd="sng" w="14275">
            <a:solidFill>
              <a:srgbClr val="FFFFFF"/>
            </a:solidFill>
            <a:prstDash val="solid"/>
            <a:round/>
            <a:headEnd len="sm" w="sm" type="none"/>
            <a:tailEnd len="sm" w="sm" type="none"/>
          </a:ln>
        </p:spPr>
      </p:cxnSp>
      <p:cxnSp>
        <p:nvCxnSpPr>
          <p:cNvPr id="184" name="Google Shape;184;p11"/>
          <p:cNvCxnSpPr/>
          <p:nvPr/>
        </p:nvCxnSpPr>
        <p:spPr>
          <a:xfrm>
            <a:off x="6761161" y="5818186"/>
            <a:ext cx="1023939" cy="3"/>
          </a:xfrm>
          <a:prstGeom prst="straightConnector1">
            <a:avLst/>
          </a:prstGeom>
          <a:noFill/>
          <a:ln cap="flat" cmpd="sng" w="14275">
            <a:solidFill>
              <a:srgbClr val="FFFFFF"/>
            </a:solidFill>
            <a:prstDash val="solid"/>
            <a:round/>
            <a:headEnd len="sm" w="sm" type="none"/>
            <a:tailEnd len="sm" w="sm" type="none"/>
          </a:ln>
        </p:spPr>
      </p:cxnSp>
      <p:sp>
        <p:nvSpPr>
          <p:cNvPr id="185" name="Google Shape;185;p11"/>
          <p:cNvSpPr/>
          <p:nvPr/>
        </p:nvSpPr>
        <p:spPr>
          <a:xfrm>
            <a:off x="5783262" y="2020886"/>
            <a:ext cx="587377" cy="228602"/>
          </a:xfrm>
          <a:custGeom>
            <a:rect b="b" l="l" r="r" t="t"/>
            <a:pathLst>
              <a:path extrusionOk="0" h="21600" w="21600">
                <a:moveTo>
                  <a:pt x="0" y="21600"/>
                </a:moveTo>
                <a:lnTo>
                  <a:pt x="8736" y="21600"/>
                </a:lnTo>
                <a:lnTo>
                  <a:pt x="21600" y="0"/>
                </a:lnTo>
              </a:path>
            </a:pathLst>
          </a:custGeom>
          <a:noFill/>
          <a:ln cap="flat" cmpd="sng" w="1427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186" name="Google Shape;186;p11"/>
          <p:cNvSpPr/>
          <p:nvPr/>
        </p:nvSpPr>
        <p:spPr>
          <a:xfrm>
            <a:off x="5486400" y="1660525"/>
            <a:ext cx="776288" cy="174625"/>
          </a:xfrm>
          <a:custGeom>
            <a:rect b="b" l="l" r="r" t="t"/>
            <a:pathLst>
              <a:path extrusionOk="0" h="21600" w="21600">
                <a:moveTo>
                  <a:pt x="21600" y="21600"/>
                </a:moveTo>
                <a:lnTo>
                  <a:pt x="9785" y="0"/>
                </a:lnTo>
                <a:lnTo>
                  <a:pt x="0" y="0"/>
                </a:lnTo>
              </a:path>
            </a:pathLst>
          </a:custGeom>
          <a:noFill/>
          <a:ln cap="flat" cmpd="sng" w="1427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cxnSp>
        <p:nvCxnSpPr>
          <p:cNvPr id="187" name="Google Shape;187;p11"/>
          <p:cNvCxnSpPr/>
          <p:nvPr/>
        </p:nvCxnSpPr>
        <p:spPr>
          <a:xfrm flipH="1">
            <a:off x="5419725" y="1855786"/>
            <a:ext cx="739777" cy="1590"/>
          </a:xfrm>
          <a:prstGeom prst="straightConnector1">
            <a:avLst/>
          </a:prstGeom>
          <a:noFill/>
          <a:ln cap="flat" cmpd="sng" w="14275">
            <a:solidFill>
              <a:srgbClr val="FFFFFF"/>
            </a:solidFill>
            <a:prstDash val="solid"/>
            <a:round/>
            <a:headEnd len="sm" w="sm" type="none"/>
            <a:tailEnd len="sm" w="sm" type="none"/>
          </a:ln>
        </p:spPr>
      </p:cxnSp>
      <p:sp>
        <p:nvSpPr>
          <p:cNvPr id="188" name="Google Shape;188;p11"/>
          <p:cNvSpPr/>
          <p:nvPr/>
        </p:nvSpPr>
        <p:spPr>
          <a:xfrm>
            <a:off x="5614987" y="1468437"/>
            <a:ext cx="701677" cy="327027"/>
          </a:xfrm>
          <a:custGeom>
            <a:rect b="b" l="l" r="r" t="t"/>
            <a:pathLst>
              <a:path extrusionOk="0" h="21600" w="21600">
                <a:moveTo>
                  <a:pt x="21600" y="21600"/>
                </a:moveTo>
                <a:lnTo>
                  <a:pt x="6853" y="0"/>
                </a:lnTo>
                <a:lnTo>
                  <a:pt x="0" y="0"/>
                </a:lnTo>
              </a:path>
            </a:pathLst>
          </a:custGeom>
          <a:noFill/>
          <a:ln cap="flat" cmpd="sng" w="1427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cxnSp>
        <p:nvCxnSpPr>
          <p:cNvPr id="189" name="Google Shape;189;p11"/>
          <p:cNvCxnSpPr/>
          <p:nvPr/>
        </p:nvCxnSpPr>
        <p:spPr>
          <a:xfrm>
            <a:off x="6591299" y="1644649"/>
            <a:ext cx="1093789" cy="1589"/>
          </a:xfrm>
          <a:prstGeom prst="straightConnector1">
            <a:avLst/>
          </a:prstGeom>
          <a:noFill/>
          <a:ln cap="flat" cmpd="sng" w="14275">
            <a:solidFill>
              <a:srgbClr val="FFFFFF"/>
            </a:solidFill>
            <a:prstDash val="solid"/>
            <a:round/>
            <a:headEnd len="sm" w="sm" type="none"/>
            <a:tailEnd len="sm" w="sm" type="none"/>
          </a:ln>
        </p:spPr>
      </p:cxnSp>
      <p:sp>
        <p:nvSpPr>
          <p:cNvPr id="190" name="Google Shape;190;p11"/>
          <p:cNvSpPr/>
          <p:nvPr/>
        </p:nvSpPr>
        <p:spPr>
          <a:xfrm>
            <a:off x="6600825" y="1895475"/>
            <a:ext cx="1085850" cy="93664"/>
          </a:xfrm>
          <a:custGeom>
            <a:rect b="b" l="l" r="r" t="t"/>
            <a:pathLst>
              <a:path extrusionOk="0" h="21600" w="21600">
                <a:moveTo>
                  <a:pt x="0" y="0"/>
                </a:moveTo>
                <a:lnTo>
                  <a:pt x="17171" y="21600"/>
                </a:lnTo>
                <a:lnTo>
                  <a:pt x="21600" y="21600"/>
                </a:lnTo>
              </a:path>
            </a:pathLst>
          </a:custGeom>
          <a:noFill/>
          <a:ln cap="flat" cmpd="sng" w="1427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191" name="Google Shape;191;p11"/>
          <p:cNvSpPr/>
          <p:nvPr/>
        </p:nvSpPr>
        <p:spPr>
          <a:xfrm>
            <a:off x="6723061" y="2371725"/>
            <a:ext cx="965202" cy="471488"/>
          </a:xfrm>
          <a:custGeom>
            <a:rect b="b" l="l" r="r" t="t"/>
            <a:pathLst>
              <a:path extrusionOk="0" h="21600" w="21600">
                <a:moveTo>
                  <a:pt x="0" y="21600"/>
                </a:moveTo>
                <a:lnTo>
                  <a:pt x="16680" y="0"/>
                </a:lnTo>
                <a:lnTo>
                  <a:pt x="21600" y="0"/>
                </a:lnTo>
              </a:path>
            </a:pathLst>
          </a:custGeom>
          <a:noFill/>
          <a:ln cap="flat" cmpd="sng" w="1427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cxnSp>
        <p:nvCxnSpPr>
          <p:cNvPr id="192" name="Google Shape;192;p11"/>
          <p:cNvCxnSpPr/>
          <p:nvPr/>
        </p:nvCxnSpPr>
        <p:spPr>
          <a:xfrm>
            <a:off x="5775323" y="4762498"/>
            <a:ext cx="561977" cy="1590"/>
          </a:xfrm>
          <a:prstGeom prst="straightConnector1">
            <a:avLst/>
          </a:prstGeom>
          <a:noFill/>
          <a:ln cap="flat" cmpd="sng" w="9525">
            <a:solidFill>
              <a:srgbClr val="000000"/>
            </a:solidFill>
            <a:prstDash val="solid"/>
            <a:round/>
            <a:headEnd len="sm" w="sm" type="none"/>
            <a:tailEnd len="sm" w="sm" type="none"/>
          </a:ln>
        </p:spPr>
      </p:cxnSp>
      <p:cxnSp>
        <p:nvCxnSpPr>
          <p:cNvPr id="193" name="Google Shape;193;p11"/>
          <p:cNvCxnSpPr/>
          <p:nvPr/>
        </p:nvCxnSpPr>
        <p:spPr>
          <a:xfrm>
            <a:off x="5605461" y="4468812"/>
            <a:ext cx="639764" cy="1590"/>
          </a:xfrm>
          <a:prstGeom prst="straightConnector1">
            <a:avLst/>
          </a:prstGeom>
          <a:noFill/>
          <a:ln cap="flat" cmpd="sng" w="9525">
            <a:solidFill>
              <a:srgbClr val="000000"/>
            </a:solidFill>
            <a:prstDash val="solid"/>
            <a:round/>
            <a:headEnd len="sm" w="sm" type="none"/>
            <a:tailEnd len="sm" w="sm" type="none"/>
          </a:ln>
        </p:spPr>
      </p:cxnSp>
      <p:sp>
        <p:nvSpPr>
          <p:cNvPr id="194" name="Google Shape;194;p11"/>
          <p:cNvSpPr txBox="1"/>
          <p:nvPr/>
        </p:nvSpPr>
        <p:spPr>
          <a:xfrm>
            <a:off x="5032375" y="5072062"/>
            <a:ext cx="351483"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Cecum</a:t>
            </a:r>
            <a:endParaRPr/>
          </a:p>
        </p:txBody>
      </p:sp>
      <p:cxnSp>
        <p:nvCxnSpPr>
          <p:cNvPr id="195" name="Google Shape;195;p11"/>
          <p:cNvCxnSpPr/>
          <p:nvPr/>
        </p:nvCxnSpPr>
        <p:spPr>
          <a:xfrm flipH="1">
            <a:off x="5541962" y="5267325"/>
            <a:ext cx="900114" cy="1589"/>
          </a:xfrm>
          <a:prstGeom prst="straightConnector1">
            <a:avLst/>
          </a:prstGeom>
          <a:noFill/>
          <a:ln cap="flat" cmpd="sng" w="9525">
            <a:solidFill>
              <a:srgbClr val="000000"/>
            </a:solidFill>
            <a:prstDash val="solid"/>
            <a:round/>
            <a:headEnd len="sm" w="sm" type="none"/>
            <a:tailEnd len="sm" w="sm" type="none"/>
          </a:ln>
        </p:spPr>
      </p:cxnSp>
      <p:sp>
        <p:nvSpPr>
          <p:cNvPr id="196" name="Google Shape;196;p11"/>
          <p:cNvSpPr txBox="1"/>
          <p:nvPr/>
        </p:nvSpPr>
        <p:spPr>
          <a:xfrm>
            <a:off x="5018087" y="5208587"/>
            <a:ext cx="475556"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Appendix</a:t>
            </a:r>
            <a:endParaRPr/>
          </a:p>
        </p:txBody>
      </p:sp>
      <p:cxnSp>
        <p:nvCxnSpPr>
          <p:cNvPr id="197" name="Google Shape;197;p11"/>
          <p:cNvCxnSpPr/>
          <p:nvPr/>
        </p:nvCxnSpPr>
        <p:spPr>
          <a:xfrm flipH="1">
            <a:off x="5470525" y="5124450"/>
            <a:ext cx="709614" cy="1589"/>
          </a:xfrm>
          <a:prstGeom prst="straightConnector1">
            <a:avLst/>
          </a:prstGeom>
          <a:noFill/>
          <a:ln cap="flat" cmpd="sng" w="9525">
            <a:solidFill>
              <a:srgbClr val="000000"/>
            </a:solidFill>
            <a:prstDash val="solid"/>
            <a:round/>
            <a:headEnd len="sm" w="sm" type="none"/>
            <a:tailEnd len="sm" w="sm" type="none"/>
          </a:ln>
        </p:spPr>
      </p:cxnSp>
      <p:cxnSp>
        <p:nvCxnSpPr>
          <p:cNvPr id="198" name="Google Shape;198;p11"/>
          <p:cNvCxnSpPr/>
          <p:nvPr/>
        </p:nvCxnSpPr>
        <p:spPr>
          <a:xfrm>
            <a:off x="7356474" y="4565650"/>
            <a:ext cx="325439" cy="1589"/>
          </a:xfrm>
          <a:prstGeom prst="straightConnector1">
            <a:avLst/>
          </a:prstGeom>
          <a:noFill/>
          <a:ln cap="flat" cmpd="sng" w="9525">
            <a:solidFill>
              <a:srgbClr val="000000"/>
            </a:solidFill>
            <a:prstDash val="solid"/>
            <a:round/>
            <a:headEnd len="sm" w="sm" type="none"/>
            <a:tailEnd len="sm" w="sm" type="none"/>
          </a:ln>
        </p:spPr>
      </p:cxnSp>
      <p:cxnSp>
        <p:nvCxnSpPr>
          <p:cNvPr id="199" name="Google Shape;199;p11"/>
          <p:cNvCxnSpPr/>
          <p:nvPr/>
        </p:nvCxnSpPr>
        <p:spPr>
          <a:xfrm>
            <a:off x="6791324" y="4129087"/>
            <a:ext cx="890589" cy="1590"/>
          </a:xfrm>
          <a:prstGeom prst="straightConnector1">
            <a:avLst/>
          </a:prstGeom>
          <a:noFill/>
          <a:ln cap="flat" cmpd="sng" w="14275">
            <a:solidFill>
              <a:srgbClr val="FFFFFF"/>
            </a:solidFill>
            <a:prstDash val="solid"/>
            <a:round/>
            <a:headEnd len="sm" w="sm" type="none"/>
            <a:tailEnd len="sm" w="sm" type="none"/>
          </a:ln>
        </p:spPr>
      </p:cxnSp>
      <p:cxnSp>
        <p:nvCxnSpPr>
          <p:cNvPr id="200" name="Google Shape;200;p11"/>
          <p:cNvCxnSpPr/>
          <p:nvPr/>
        </p:nvCxnSpPr>
        <p:spPr>
          <a:xfrm>
            <a:off x="6791324" y="4127498"/>
            <a:ext cx="890589" cy="1590"/>
          </a:xfrm>
          <a:prstGeom prst="straightConnector1">
            <a:avLst/>
          </a:prstGeom>
          <a:noFill/>
          <a:ln cap="flat" cmpd="sng" w="9525">
            <a:solidFill>
              <a:srgbClr val="000000"/>
            </a:solidFill>
            <a:prstDash val="solid"/>
            <a:round/>
            <a:headEnd len="sm" w="sm" type="none"/>
            <a:tailEnd len="sm" w="sm" type="none"/>
          </a:ln>
        </p:spPr>
      </p:cxnSp>
      <p:cxnSp>
        <p:nvCxnSpPr>
          <p:cNvPr id="201" name="Google Shape;201;p11"/>
          <p:cNvCxnSpPr/>
          <p:nvPr/>
        </p:nvCxnSpPr>
        <p:spPr>
          <a:xfrm>
            <a:off x="7112000" y="5308600"/>
            <a:ext cx="676277" cy="1589"/>
          </a:xfrm>
          <a:prstGeom prst="straightConnector1">
            <a:avLst/>
          </a:prstGeom>
          <a:noFill/>
          <a:ln cap="flat" cmpd="sng" w="14275">
            <a:solidFill>
              <a:srgbClr val="FFFFFF"/>
            </a:solidFill>
            <a:prstDash val="solid"/>
            <a:round/>
            <a:headEnd len="sm" w="sm" type="none"/>
            <a:tailEnd len="sm" w="sm" type="none"/>
          </a:ln>
        </p:spPr>
      </p:cxnSp>
      <p:cxnSp>
        <p:nvCxnSpPr>
          <p:cNvPr id="202" name="Google Shape;202;p11"/>
          <p:cNvCxnSpPr/>
          <p:nvPr/>
        </p:nvCxnSpPr>
        <p:spPr>
          <a:xfrm>
            <a:off x="7112000" y="5305425"/>
            <a:ext cx="676277" cy="1589"/>
          </a:xfrm>
          <a:prstGeom prst="straightConnector1">
            <a:avLst/>
          </a:prstGeom>
          <a:noFill/>
          <a:ln cap="flat" cmpd="sng" w="9525">
            <a:solidFill>
              <a:srgbClr val="000000"/>
            </a:solidFill>
            <a:prstDash val="solid"/>
            <a:round/>
            <a:headEnd len="sm" w="sm" type="none"/>
            <a:tailEnd len="sm" w="sm" type="none"/>
          </a:ln>
        </p:spPr>
      </p:cxnSp>
      <p:sp>
        <p:nvSpPr>
          <p:cNvPr id="203" name="Google Shape;203;p11"/>
          <p:cNvSpPr txBox="1"/>
          <p:nvPr/>
        </p:nvSpPr>
        <p:spPr>
          <a:xfrm>
            <a:off x="5048250" y="3625850"/>
            <a:ext cx="255538"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Liver</a:t>
            </a:r>
            <a:endParaRPr/>
          </a:p>
        </p:txBody>
      </p:sp>
      <p:cxnSp>
        <p:nvCxnSpPr>
          <p:cNvPr id="204" name="Google Shape;204;p11"/>
          <p:cNvCxnSpPr/>
          <p:nvPr/>
        </p:nvCxnSpPr>
        <p:spPr>
          <a:xfrm>
            <a:off x="5378448" y="3684587"/>
            <a:ext cx="860427" cy="1590"/>
          </a:xfrm>
          <a:prstGeom prst="straightConnector1">
            <a:avLst/>
          </a:prstGeom>
          <a:noFill/>
          <a:ln cap="flat" cmpd="sng" w="9525">
            <a:solidFill>
              <a:srgbClr val="000000"/>
            </a:solidFill>
            <a:prstDash val="solid"/>
            <a:round/>
            <a:headEnd len="sm" w="sm" type="none"/>
            <a:tailEnd len="sm" w="sm" type="none"/>
          </a:ln>
        </p:spPr>
      </p:cxnSp>
      <p:sp>
        <p:nvSpPr>
          <p:cNvPr id="205" name="Google Shape;205;p11"/>
          <p:cNvSpPr txBox="1"/>
          <p:nvPr/>
        </p:nvSpPr>
        <p:spPr>
          <a:xfrm>
            <a:off x="5018087" y="3983037"/>
            <a:ext cx="571649"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Gallbladder</a:t>
            </a:r>
            <a:endParaRPr/>
          </a:p>
        </p:txBody>
      </p:sp>
      <p:cxnSp>
        <p:nvCxnSpPr>
          <p:cNvPr id="206" name="Google Shape;206;p11"/>
          <p:cNvCxnSpPr/>
          <p:nvPr/>
        </p:nvCxnSpPr>
        <p:spPr>
          <a:xfrm>
            <a:off x="5648325" y="4041775"/>
            <a:ext cx="790577" cy="1589"/>
          </a:xfrm>
          <a:prstGeom prst="straightConnector1">
            <a:avLst/>
          </a:prstGeom>
          <a:noFill/>
          <a:ln cap="flat" cmpd="sng" w="9525">
            <a:solidFill>
              <a:srgbClr val="000000"/>
            </a:solidFill>
            <a:prstDash val="solid"/>
            <a:round/>
            <a:headEnd len="sm" w="sm" type="none"/>
            <a:tailEnd len="sm" w="sm" type="none"/>
          </a:ln>
        </p:spPr>
      </p:cxnSp>
      <p:sp>
        <p:nvSpPr>
          <p:cNvPr id="207" name="Google Shape;207;p11"/>
          <p:cNvSpPr txBox="1"/>
          <p:nvPr/>
        </p:nvSpPr>
        <p:spPr>
          <a:xfrm>
            <a:off x="5026025" y="3240086"/>
            <a:ext cx="543372"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Diaphragm</a:t>
            </a:r>
            <a:endParaRPr/>
          </a:p>
        </p:txBody>
      </p:sp>
      <p:sp>
        <p:nvSpPr>
          <p:cNvPr id="208" name="Google Shape;208;p11"/>
          <p:cNvSpPr/>
          <p:nvPr/>
        </p:nvSpPr>
        <p:spPr>
          <a:xfrm>
            <a:off x="5629275" y="3302000"/>
            <a:ext cx="752476" cy="195263"/>
          </a:xfrm>
          <a:custGeom>
            <a:rect b="b" l="l" r="r" t="t"/>
            <a:pathLst>
              <a:path extrusionOk="0" h="21600" w="21600">
                <a:moveTo>
                  <a:pt x="0" y="0"/>
                </a:moveTo>
                <a:lnTo>
                  <a:pt x="17639" y="0"/>
                </a:lnTo>
                <a:lnTo>
                  <a:pt x="21600" y="21600"/>
                </a:lnTo>
              </a:path>
            </a:pathLst>
          </a:custGeom>
          <a:noFill/>
          <a:ln cap="flat" cmpd="sng" w="1427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209" name="Google Shape;209;p11"/>
          <p:cNvSpPr/>
          <p:nvPr/>
        </p:nvSpPr>
        <p:spPr>
          <a:xfrm>
            <a:off x="5629275" y="3298825"/>
            <a:ext cx="755650" cy="195263"/>
          </a:xfrm>
          <a:custGeom>
            <a:rect b="b" l="l" r="r" t="t"/>
            <a:pathLst>
              <a:path extrusionOk="0" h="21600" w="21600">
                <a:moveTo>
                  <a:pt x="0" y="0"/>
                </a:moveTo>
                <a:lnTo>
                  <a:pt x="17652" y="0"/>
                </a:lnTo>
                <a:lnTo>
                  <a:pt x="21600" y="2160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210" name="Google Shape;210;p11"/>
          <p:cNvSpPr txBox="1"/>
          <p:nvPr/>
        </p:nvSpPr>
        <p:spPr>
          <a:xfrm>
            <a:off x="7870825" y="5532437"/>
            <a:ext cx="385317"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Rectum</a:t>
            </a:r>
            <a:endParaRPr/>
          </a:p>
        </p:txBody>
      </p:sp>
      <p:sp>
        <p:nvSpPr>
          <p:cNvPr id="211" name="Google Shape;211;p11"/>
          <p:cNvSpPr txBox="1"/>
          <p:nvPr/>
        </p:nvSpPr>
        <p:spPr>
          <a:xfrm>
            <a:off x="7870825" y="5653087"/>
            <a:ext cx="520899"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Anal canal</a:t>
            </a:r>
            <a:endParaRPr/>
          </a:p>
        </p:txBody>
      </p:sp>
      <p:sp>
        <p:nvSpPr>
          <p:cNvPr id="212" name="Google Shape;212;p11"/>
          <p:cNvSpPr txBox="1"/>
          <p:nvPr/>
        </p:nvSpPr>
        <p:spPr>
          <a:xfrm>
            <a:off x="7762875" y="3817937"/>
            <a:ext cx="464592"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Pancreas</a:t>
            </a:r>
            <a:endParaRPr/>
          </a:p>
        </p:txBody>
      </p:sp>
      <p:sp>
        <p:nvSpPr>
          <p:cNvPr id="213" name="Google Shape;213;p11"/>
          <p:cNvSpPr txBox="1"/>
          <p:nvPr/>
        </p:nvSpPr>
        <p:spPr>
          <a:xfrm>
            <a:off x="5045075" y="4208462"/>
            <a:ext cx="441722"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Bile duct</a:t>
            </a:r>
            <a:endParaRPr/>
          </a:p>
        </p:txBody>
      </p:sp>
      <p:sp>
        <p:nvSpPr>
          <p:cNvPr id="214" name="Google Shape;214;p11"/>
          <p:cNvSpPr/>
          <p:nvPr/>
        </p:nvSpPr>
        <p:spPr>
          <a:xfrm>
            <a:off x="5541962" y="3968750"/>
            <a:ext cx="1135064" cy="295276"/>
          </a:xfrm>
          <a:custGeom>
            <a:rect b="b" l="l" r="r" t="t"/>
            <a:pathLst>
              <a:path extrusionOk="0" h="21600" w="21600">
                <a:moveTo>
                  <a:pt x="0" y="21410"/>
                </a:moveTo>
                <a:lnTo>
                  <a:pt x="12732" y="21600"/>
                </a:lnTo>
                <a:lnTo>
                  <a:pt x="21600" y="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215" name="Google Shape;215;p11"/>
          <p:cNvSpPr/>
          <p:nvPr/>
        </p:nvSpPr>
        <p:spPr>
          <a:xfrm>
            <a:off x="7327900" y="3790950"/>
            <a:ext cx="357189" cy="84139"/>
          </a:xfrm>
          <a:custGeom>
            <a:rect b="b" l="l" r="r" t="t"/>
            <a:pathLst>
              <a:path extrusionOk="0" h="21600" w="21600">
                <a:moveTo>
                  <a:pt x="0" y="0"/>
                </a:moveTo>
                <a:lnTo>
                  <a:pt x="16634" y="21600"/>
                </a:lnTo>
                <a:lnTo>
                  <a:pt x="21600" y="21600"/>
                </a:lnTo>
              </a:path>
            </a:pathLst>
          </a:custGeom>
          <a:noFill/>
          <a:ln cap="flat" cmpd="sng" w="1427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216" name="Google Shape;216;p11"/>
          <p:cNvSpPr/>
          <p:nvPr/>
        </p:nvSpPr>
        <p:spPr>
          <a:xfrm>
            <a:off x="7327900" y="3787775"/>
            <a:ext cx="357189" cy="80964"/>
          </a:xfrm>
          <a:custGeom>
            <a:rect b="b" l="l" r="r" t="t"/>
            <a:pathLst>
              <a:path extrusionOk="0" h="21600" w="21600">
                <a:moveTo>
                  <a:pt x="0" y="0"/>
                </a:moveTo>
                <a:lnTo>
                  <a:pt x="16634" y="21600"/>
                </a:lnTo>
                <a:lnTo>
                  <a:pt x="21600" y="2160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cxnSp>
        <p:nvCxnSpPr>
          <p:cNvPr id="217" name="Google Shape;217;p11"/>
          <p:cNvCxnSpPr/>
          <p:nvPr/>
        </p:nvCxnSpPr>
        <p:spPr>
          <a:xfrm>
            <a:off x="6769099" y="5570537"/>
            <a:ext cx="1016002" cy="1590"/>
          </a:xfrm>
          <a:prstGeom prst="straightConnector1">
            <a:avLst/>
          </a:prstGeom>
          <a:noFill/>
          <a:ln cap="flat" cmpd="sng" w="9525">
            <a:solidFill>
              <a:srgbClr val="000000"/>
            </a:solidFill>
            <a:prstDash val="solid"/>
            <a:round/>
            <a:headEnd len="sm" w="sm" type="none"/>
            <a:tailEnd len="sm" w="sm" type="none"/>
          </a:ln>
        </p:spPr>
      </p:cxnSp>
      <p:cxnSp>
        <p:nvCxnSpPr>
          <p:cNvPr id="218" name="Google Shape;218;p11"/>
          <p:cNvCxnSpPr/>
          <p:nvPr/>
        </p:nvCxnSpPr>
        <p:spPr>
          <a:xfrm>
            <a:off x="6781799" y="5707062"/>
            <a:ext cx="1006477" cy="1589"/>
          </a:xfrm>
          <a:prstGeom prst="straightConnector1">
            <a:avLst/>
          </a:prstGeom>
          <a:noFill/>
          <a:ln cap="flat" cmpd="sng" w="9525">
            <a:solidFill>
              <a:srgbClr val="000000"/>
            </a:solidFill>
            <a:prstDash val="solid"/>
            <a:round/>
            <a:headEnd len="sm" w="sm" type="none"/>
            <a:tailEnd len="sm" w="sm" type="none"/>
          </a:ln>
        </p:spPr>
      </p:cxnSp>
      <p:cxnSp>
        <p:nvCxnSpPr>
          <p:cNvPr id="219" name="Google Shape;219;p11"/>
          <p:cNvCxnSpPr/>
          <p:nvPr/>
        </p:nvCxnSpPr>
        <p:spPr>
          <a:xfrm>
            <a:off x="6761161" y="5815012"/>
            <a:ext cx="1023939" cy="1590"/>
          </a:xfrm>
          <a:prstGeom prst="straightConnector1">
            <a:avLst/>
          </a:prstGeom>
          <a:noFill/>
          <a:ln cap="flat" cmpd="sng" w="9525">
            <a:solidFill>
              <a:srgbClr val="000000"/>
            </a:solidFill>
            <a:prstDash val="solid"/>
            <a:round/>
            <a:headEnd len="sm" w="sm" type="none"/>
            <a:tailEnd len="sm" w="sm" type="none"/>
          </a:ln>
        </p:spPr>
      </p:cxnSp>
      <p:sp>
        <p:nvSpPr>
          <p:cNvPr id="220" name="Google Shape;220;p11"/>
          <p:cNvSpPr txBox="1"/>
          <p:nvPr/>
        </p:nvSpPr>
        <p:spPr>
          <a:xfrm>
            <a:off x="7870825" y="5759450"/>
            <a:ext cx="266700"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Anus</a:t>
            </a:r>
            <a:endParaRPr/>
          </a:p>
        </p:txBody>
      </p:sp>
      <p:cxnSp>
        <p:nvCxnSpPr>
          <p:cNvPr id="221" name="Google Shape;221;p11"/>
          <p:cNvCxnSpPr/>
          <p:nvPr/>
        </p:nvCxnSpPr>
        <p:spPr>
          <a:xfrm>
            <a:off x="7097711" y="3748087"/>
            <a:ext cx="595315" cy="1"/>
          </a:xfrm>
          <a:prstGeom prst="straightConnector1">
            <a:avLst/>
          </a:prstGeom>
          <a:noFill/>
          <a:ln cap="flat" cmpd="sng" w="14275">
            <a:solidFill>
              <a:srgbClr val="FFFFFF"/>
            </a:solidFill>
            <a:prstDash val="solid"/>
            <a:round/>
            <a:headEnd len="sm" w="sm" type="none"/>
            <a:tailEnd len="sm" w="sm" type="none"/>
          </a:ln>
        </p:spPr>
      </p:cxnSp>
      <p:cxnSp>
        <p:nvCxnSpPr>
          <p:cNvPr id="222" name="Google Shape;222;p11"/>
          <p:cNvCxnSpPr/>
          <p:nvPr/>
        </p:nvCxnSpPr>
        <p:spPr>
          <a:xfrm>
            <a:off x="7097712" y="3746498"/>
            <a:ext cx="595315" cy="1590"/>
          </a:xfrm>
          <a:prstGeom prst="straightConnector1">
            <a:avLst/>
          </a:prstGeom>
          <a:noFill/>
          <a:ln cap="flat" cmpd="sng" w="9525">
            <a:solidFill>
              <a:srgbClr val="000000"/>
            </a:solidFill>
            <a:prstDash val="solid"/>
            <a:round/>
            <a:headEnd len="sm" w="sm" type="none"/>
            <a:tailEnd len="sm" w="sm" type="none"/>
          </a:ln>
        </p:spPr>
      </p:cxnSp>
      <p:sp>
        <p:nvSpPr>
          <p:cNvPr id="223" name="Google Shape;223;p11"/>
          <p:cNvSpPr txBox="1"/>
          <p:nvPr/>
        </p:nvSpPr>
        <p:spPr>
          <a:xfrm>
            <a:off x="7762875" y="3689350"/>
            <a:ext cx="441772"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Stomach</a:t>
            </a:r>
            <a:endParaRPr/>
          </a:p>
        </p:txBody>
      </p:sp>
      <p:sp>
        <p:nvSpPr>
          <p:cNvPr id="224" name="Google Shape;224;p11"/>
          <p:cNvSpPr txBox="1"/>
          <p:nvPr/>
        </p:nvSpPr>
        <p:spPr>
          <a:xfrm>
            <a:off x="7762875" y="2312986"/>
            <a:ext cx="560289"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Esophagus</a:t>
            </a:r>
            <a:endParaRPr/>
          </a:p>
        </p:txBody>
      </p:sp>
      <p:sp>
        <p:nvSpPr>
          <p:cNvPr id="225" name="Google Shape;225;p11"/>
          <p:cNvSpPr txBox="1"/>
          <p:nvPr/>
        </p:nvSpPr>
        <p:spPr>
          <a:xfrm>
            <a:off x="7762875" y="1941511"/>
            <a:ext cx="413643"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Pharynx</a:t>
            </a:r>
            <a:endParaRPr/>
          </a:p>
        </p:txBody>
      </p:sp>
      <p:sp>
        <p:nvSpPr>
          <p:cNvPr id="226" name="Google Shape;226;p11"/>
          <p:cNvSpPr txBox="1"/>
          <p:nvPr/>
        </p:nvSpPr>
        <p:spPr>
          <a:xfrm>
            <a:off x="7762875" y="1582737"/>
            <a:ext cx="362695" cy="22527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Parotid</a:t>
            </a:r>
            <a:endParaRPr/>
          </a:p>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gland</a:t>
            </a:r>
            <a:endParaRPr/>
          </a:p>
        </p:txBody>
      </p:sp>
      <p:sp>
        <p:nvSpPr>
          <p:cNvPr id="227" name="Google Shape;227;p11"/>
          <p:cNvSpPr txBox="1"/>
          <p:nvPr/>
        </p:nvSpPr>
        <p:spPr>
          <a:xfrm>
            <a:off x="5051425" y="1941511"/>
            <a:ext cx="831106"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Sublingual gland</a:t>
            </a:r>
            <a:endParaRPr/>
          </a:p>
        </p:txBody>
      </p:sp>
      <p:sp>
        <p:nvSpPr>
          <p:cNvPr id="228" name="Google Shape;228;p11"/>
          <p:cNvSpPr txBox="1"/>
          <p:nvPr/>
        </p:nvSpPr>
        <p:spPr>
          <a:xfrm>
            <a:off x="5051425" y="1606550"/>
            <a:ext cx="371972"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Tongue</a:t>
            </a:r>
            <a:endParaRPr/>
          </a:p>
        </p:txBody>
      </p:sp>
      <p:sp>
        <p:nvSpPr>
          <p:cNvPr id="229" name="Google Shape;229;p11"/>
          <p:cNvSpPr txBox="1"/>
          <p:nvPr/>
        </p:nvSpPr>
        <p:spPr>
          <a:xfrm>
            <a:off x="5051425" y="1797050"/>
            <a:ext cx="276126"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Teeth</a:t>
            </a:r>
            <a:endParaRPr/>
          </a:p>
        </p:txBody>
      </p:sp>
      <p:sp>
        <p:nvSpPr>
          <p:cNvPr id="230" name="Google Shape;230;p11"/>
          <p:cNvSpPr txBox="1"/>
          <p:nvPr/>
        </p:nvSpPr>
        <p:spPr>
          <a:xfrm>
            <a:off x="5051425" y="1404937"/>
            <a:ext cx="532309"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Oral cavity</a:t>
            </a:r>
            <a:endParaRPr/>
          </a:p>
        </p:txBody>
      </p:sp>
      <p:sp>
        <p:nvSpPr>
          <p:cNvPr id="231" name="Google Shape;231;p11"/>
          <p:cNvSpPr/>
          <p:nvPr/>
        </p:nvSpPr>
        <p:spPr>
          <a:xfrm>
            <a:off x="5826125" y="2014536"/>
            <a:ext cx="544513" cy="231777"/>
          </a:xfrm>
          <a:custGeom>
            <a:rect b="b" l="l" r="r" t="t"/>
            <a:pathLst>
              <a:path extrusionOk="0" h="21600" w="21600">
                <a:moveTo>
                  <a:pt x="0" y="21481"/>
                </a:moveTo>
                <a:lnTo>
                  <a:pt x="7721" y="21600"/>
                </a:lnTo>
                <a:lnTo>
                  <a:pt x="21600" y="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232" name="Google Shape;232;p11"/>
          <p:cNvSpPr/>
          <p:nvPr/>
        </p:nvSpPr>
        <p:spPr>
          <a:xfrm>
            <a:off x="5857875" y="1957386"/>
            <a:ext cx="430213" cy="42864"/>
          </a:xfrm>
          <a:custGeom>
            <a:rect b="b" l="l" r="r" t="t"/>
            <a:pathLst>
              <a:path extrusionOk="0" h="21600" w="21600">
                <a:moveTo>
                  <a:pt x="21600" y="0"/>
                </a:moveTo>
                <a:lnTo>
                  <a:pt x="8182" y="21600"/>
                </a:lnTo>
                <a:lnTo>
                  <a:pt x="0" y="21600"/>
                </a:lnTo>
              </a:path>
            </a:pathLst>
          </a:custGeom>
          <a:noFill/>
          <a:ln cap="flat" cmpd="sng" w="1427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233" name="Google Shape;233;p11"/>
          <p:cNvSpPr/>
          <p:nvPr/>
        </p:nvSpPr>
        <p:spPr>
          <a:xfrm>
            <a:off x="5926137" y="1954211"/>
            <a:ext cx="361952" cy="41277"/>
          </a:xfrm>
          <a:custGeom>
            <a:rect b="b" l="l" r="r" t="t"/>
            <a:pathLst>
              <a:path extrusionOk="0" h="21600" w="21600">
                <a:moveTo>
                  <a:pt x="21600" y="0"/>
                </a:moveTo>
                <a:lnTo>
                  <a:pt x="5684" y="21600"/>
                </a:lnTo>
                <a:lnTo>
                  <a:pt x="0" y="20925"/>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234" name="Google Shape;234;p11"/>
          <p:cNvSpPr/>
          <p:nvPr/>
        </p:nvSpPr>
        <p:spPr>
          <a:xfrm>
            <a:off x="5486400" y="1658936"/>
            <a:ext cx="776288" cy="174627"/>
          </a:xfrm>
          <a:custGeom>
            <a:rect b="b" l="l" r="r" t="t"/>
            <a:pathLst>
              <a:path extrusionOk="0" h="21600" w="21600">
                <a:moveTo>
                  <a:pt x="21600" y="21600"/>
                </a:moveTo>
                <a:lnTo>
                  <a:pt x="9785" y="0"/>
                </a:lnTo>
                <a:lnTo>
                  <a:pt x="0" y="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cxnSp>
        <p:nvCxnSpPr>
          <p:cNvPr id="235" name="Google Shape;235;p11"/>
          <p:cNvCxnSpPr/>
          <p:nvPr/>
        </p:nvCxnSpPr>
        <p:spPr>
          <a:xfrm rot="10800000">
            <a:off x="5343524" y="1852611"/>
            <a:ext cx="817564" cy="1589"/>
          </a:xfrm>
          <a:prstGeom prst="straightConnector1">
            <a:avLst/>
          </a:prstGeom>
          <a:solidFill>
            <a:srgbClr val="FFFFFF"/>
          </a:solidFill>
          <a:ln cap="flat" cmpd="sng" w="9525">
            <a:solidFill>
              <a:srgbClr val="000000"/>
            </a:solidFill>
            <a:prstDash val="solid"/>
            <a:round/>
            <a:headEnd len="sm" w="sm" type="none"/>
            <a:tailEnd len="sm" w="sm" type="none"/>
          </a:ln>
        </p:spPr>
      </p:cxnSp>
      <p:sp>
        <p:nvSpPr>
          <p:cNvPr id="236" name="Google Shape;236;p11"/>
          <p:cNvSpPr/>
          <p:nvPr/>
        </p:nvSpPr>
        <p:spPr>
          <a:xfrm>
            <a:off x="5614987" y="1463675"/>
            <a:ext cx="701677" cy="328614"/>
          </a:xfrm>
          <a:custGeom>
            <a:rect b="b" l="l" r="r" t="t"/>
            <a:pathLst>
              <a:path extrusionOk="0" h="21600" w="21600">
                <a:moveTo>
                  <a:pt x="21600" y="21600"/>
                </a:moveTo>
                <a:lnTo>
                  <a:pt x="6853" y="0"/>
                </a:lnTo>
                <a:lnTo>
                  <a:pt x="0" y="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cxnSp>
        <p:nvCxnSpPr>
          <p:cNvPr id="237" name="Google Shape;237;p11"/>
          <p:cNvCxnSpPr/>
          <p:nvPr/>
        </p:nvCxnSpPr>
        <p:spPr>
          <a:xfrm>
            <a:off x="6591299" y="1639887"/>
            <a:ext cx="1093789" cy="1589"/>
          </a:xfrm>
          <a:prstGeom prst="straightConnector1">
            <a:avLst/>
          </a:prstGeom>
          <a:noFill/>
          <a:ln cap="flat" cmpd="sng" w="9525">
            <a:solidFill>
              <a:srgbClr val="000000"/>
            </a:solidFill>
            <a:prstDash val="solid"/>
            <a:round/>
            <a:headEnd len="sm" w="sm" type="none"/>
            <a:tailEnd len="sm" w="sm" type="none"/>
          </a:ln>
        </p:spPr>
      </p:cxnSp>
      <p:sp>
        <p:nvSpPr>
          <p:cNvPr id="238" name="Google Shape;238;p11"/>
          <p:cNvSpPr/>
          <p:nvPr/>
        </p:nvSpPr>
        <p:spPr>
          <a:xfrm>
            <a:off x="6600825" y="1893886"/>
            <a:ext cx="1085850" cy="92077"/>
          </a:xfrm>
          <a:custGeom>
            <a:rect b="b" l="l" r="r" t="t"/>
            <a:pathLst>
              <a:path extrusionOk="0" h="21600" w="21600">
                <a:moveTo>
                  <a:pt x="0" y="0"/>
                </a:moveTo>
                <a:lnTo>
                  <a:pt x="17171" y="21600"/>
                </a:lnTo>
                <a:lnTo>
                  <a:pt x="21600" y="2160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239" name="Google Shape;239;p11"/>
          <p:cNvSpPr/>
          <p:nvPr/>
        </p:nvSpPr>
        <p:spPr>
          <a:xfrm>
            <a:off x="6723061" y="2368550"/>
            <a:ext cx="965202" cy="473075"/>
          </a:xfrm>
          <a:custGeom>
            <a:rect b="b" l="l" r="r" t="t"/>
            <a:pathLst>
              <a:path extrusionOk="0" h="21600" w="21600">
                <a:moveTo>
                  <a:pt x="0" y="21600"/>
                </a:moveTo>
                <a:lnTo>
                  <a:pt x="16680" y="0"/>
                </a:lnTo>
                <a:lnTo>
                  <a:pt x="21600" y="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240" name="Google Shape;240;p11"/>
          <p:cNvSpPr txBox="1"/>
          <p:nvPr/>
        </p:nvSpPr>
        <p:spPr>
          <a:xfrm>
            <a:off x="5051425" y="2179636"/>
            <a:ext cx="752178" cy="22527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Submandibular</a:t>
            </a:r>
            <a:endParaRPr/>
          </a:p>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gland</a:t>
            </a:r>
            <a:endParaRPr/>
          </a:p>
        </p:txBody>
      </p:sp>
      <p:sp>
        <p:nvSpPr>
          <p:cNvPr id="241" name="Google Shape;241;p11"/>
          <p:cNvSpPr txBox="1"/>
          <p:nvPr/>
        </p:nvSpPr>
        <p:spPr>
          <a:xfrm>
            <a:off x="7762875" y="4076700"/>
            <a:ext cx="549325" cy="22527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Transverse</a:t>
            </a:r>
            <a:endParaRPr/>
          </a:p>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colon</a:t>
            </a:r>
            <a:endParaRPr/>
          </a:p>
        </p:txBody>
      </p:sp>
      <p:sp>
        <p:nvSpPr>
          <p:cNvPr id="242" name="Google Shape;242;p11"/>
          <p:cNvSpPr txBox="1"/>
          <p:nvPr/>
        </p:nvSpPr>
        <p:spPr>
          <a:xfrm>
            <a:off x="7762875" y="4514850"/>
            <a:ext cx="588566" cy="22527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Descending</a:t>
            </a:r>
            <a:endParaRPr/>
          </a:p>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colon</a:t>
            </a:r>
            <a:endParaRPr/>
          </a:p>
        </p:txBody>
      </p:sp>
      <p:sp>
        <p:nvSpPr>
          <p:cNvPr id="243" name="Google Shape;243;p11"/>
          <p:cNvSpPr txBox="1"/>
          <p:nvPr/>
        </p:nvSpPr>
        <p:spPr>
          <a:xfrm>
            <a:off x="5019675" y="4410075"/>
            <a:ext cx="532061" cy="22527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Ascending</a:t>
            </a:r>
            <a:endParaRPr/>
          </a:p>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colon</a:t>
            </a:r>
            <a:endParaRPr/>
          </a:p>
        </p:txBody>
      </p:sp>
      <p:sp>
        <p:nvSpPr>
          <p:cNvPr id="244" name="Google Shape;244;p11"/>
          <p:cNvSpPr txBox="1"/>
          <p:nvPr/>
        </p:nvSpPr>
        <p:spPr>
          <a:xfrm>
            <a:off x="7870825" y="5253037"/>
            <a:ext cx="413445" cy="22527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Sigmoid</a:t>
            </a:r>
            <a:endParaRPr/>
          </a:p>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colon</a:t>
            </a:r>
            <a:endParaRPr/>
          </a:p>
        </p:txBody>
      </p:sp>
      <p:sp>
        <p:nvSpPr>
          <p:cNvPr id="245" name="Google Shape;245;p11"/>
          <p:cNvSpPr txBox="1"/>
          <p:nvPr/>
        </p:nvSpPr>
        <p:spPr>
          <a:xfrm>
            <a:off x="4824412" y="1066800"/>
            <a:ext cx="3384552" cy="241347"/>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600"/>
              <a:buFont typeface="Arial"/>
              <a:buNone/>
            </a:pPr>
            <a:r>
              <a:rPr b="0" i="0" lang="en-US" sz="600" u="none" cap="none" strike="noStrike">
                <a:solidFill>
                  <a:srgbClr val="000000"/>
                </a:solidFill>
                <a:latin typeface="Arial"/>
                <a:ea typeface="Arial"/>
                <a:cs typeface="Arial"/>
                <a:sym typeface="Arial"/>
              </a:rPr>
              <a:t>Copyright © The McGraw-Hill Companies, Inc. Permission required for reproduction or display. Figure from: Saladin, Anatomy &amp; Physiology, McGraw Hill, 2018</a:t>
            </a:r>
            <a:endParaRPr/>
          </a:p>
        </p:txBody>
      </p:sp>
      <p:grpSp>
        <p:nvGrpSpPr>
          <p:cNvPr id="246" name="Google Shape;246;p11"/>
          <p:cNvGrpSpPr/>
          <p:nvPr/>
        </p:nvGrpSpPr>
        <p:grpSpPr>
          <a:xfrm>
            <a:off x="-74260" y="6205463"/>
            <a:ext cx="12248972" cy="755702"/>
            <a:chOff x="-1" y="-2"/>
            <a:chExt cx="12248970" cy="755701"/>
          </a:xfrm>
        </p:grpSpPr>
        <p:sp>
          <p:nvSpPr>
            <p:cNvPr id="247" name="Google Shape;247;p11"/>
            <p:cNvSpPr/>
            <p:nvPr/>
          </p:nvSpPr>
          <p:spPr>
            <a:xfrm>
              <a:off x="2797115" y="18571"/>
              <a:ext cx="9451854" cy="684194"/>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248" name="Google Shape;248;p11"/>
            <p:cNvSpPr/>
            <p:nvPr/>
          </p:nvSpPr>
          <p:spPr>
            <a:xfrm>
              <a:off x="58514" y="16860"/>
              <a:ext cx="2922819" cy="738839"/>
            </a:xfrm>
            <a:prstGeom prst="rect">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249" name="Google Shape;249;p11"/>
            <p:cNvPicPr preferRelativeResize="0"/>
            <p:nvPr/>
          </p:nvPicPr>
          <p:blipFill rotWithShape="1">
            <a:blip r:embed="rId4">
              <a:alphaModFix/>
            </a:blip>
            <a:srcRect b="0" l="0" r="0" t="0"/>
            <a:stretch/>
          </p:blipFill>
          <p:spPr>
            <a:xfrm>
              <a:off x="-1" y="-2"/>
              <a:ext cx="704327" cy="613871"/>
            </a:xfrm>
            <a:prstGeom prst="rect">
              <a:avLst/>
            </a:prstGeom>
            <a:noFill/>
            <a:ln>
              <a:noFill/>
            </a:ln>
          </p:spPr>
        </p:pic>
        <p:sp>
          <p:nvSpPr>
            <p:cNvPr id="250" name="Google Shape;250;p11"/>
            <p:cNvSpPr txBox="1"/>
            <p:nvPr/>
          </p:nvSpPr>
          <p:spPr>
            <a:xfrm>
              <a:off x="696107" y="153863"/>
              <a:ext cx="2223691"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12"/>
          <p:cNvSpPr txBox="1"/>
          <p:nvPr>
            <p:ph idx="4294967295" type="sldNum"/>
          </p:nvPr>
        </p:nvSpPr>
        <p:spPr>
          <a:xfrm>
            <a:off x="8842091" y="6324600"/>
            <a:ext cx="301907" cy="288822"/>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256" name="Google Shape;256;p12"/>
          <p:cNvSpPr txBox="1"/>
          <p:nvPr>
            <p:ph idx="4294967295" type="title"/>
          </p:nvPr>
        </p:nvSpPr>
        <p:spPr>
          <a:xfrm>
            <a:off x="-2" y="0"/>
            <a:ext cx="9144004" cy="944563"/>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3652"/>
              <a:buFont typeface="Arial"/>
              <a:buNone/>
            </a:pPr>
            <a:r>
              <a:rPr b="1" lang="en-US" sz="3652"/>
              <a:t>АІЖ</a:t>
            </a:r>
            <a:r>
              <a:rPr b="1" lang="en-US" sz="3652"/>
              <a:t> қабаттарындағы вариация</a:t>
            </a:r>
            <a:endParaRPr/>
          </a:p>
        </p:txBody>
      </p:sp>
      <p:grpSp>
        <p:nvGrpSpPr>
          <p:cNvPr id="257" name="Google Shape;257;p12"/>
          <p:cNvGrpSpPr/>
          <p:nvPr/>
        </p:nvGrpSpPr>
        <p:grpSpPr>
          <a:xfrm>
            <a:off x="-74260" y="6205463"/>
            <a:ext cx="12248972" cy="755702"/>
            <a:chOff x="-1" y="-2"/>
            <a:chExt cx="12248970" cy="755701"/>
          </a:xfrm>
        </p:grpSpPr>
        <p:sp>
          <p:nvSpPr>
            <p:cNvPr id="258" name="Google Shape;258;p12"/>
            <p:cNvSpPr/>
            <p:nvPr/>
          </p:nvSpPr>
          <p:spPr>
            <a:xfrm>
              <a:off x="2797115" y="18571"/>
              <a:ext cx="9451854" cy="684194"/>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259" name="Google Shape;259;p12"/>
            <p:cNvSpPr/>
            <p:nvPr/>
          </p:nvSpPr>
          <p:spPr>
            <a:xfrm>
              <a:off x="58514" y="16860"/>
              <a:ext cx="2922819" cy="738839"/>
            </a:xfrm>
            <a:prstGeom prst="rect">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260" name="Google Shape;260;p12"/>
            <p:cNvPicPr preferRelativeResize="0"/>
            <p:nvPr/>
          </p:nvPicPr>
          <p:blipFill rotWithShape="1">
            <a:blip r:embed="rId3">
              <a:alphaModFix/>
            </a:blip>
            <a:srcRect b="0" l="0" r="0" t="0"/>
            <a:stretch/>
          </p:blipFill>
          <p:spPr>
            <a:xfrm>
              <a:off x="-1" y="-2"/>
              <a:ext cx="704327" cy="613871"/>
            </a:xfrm>
            <a:prstGeom prst="rect">
              <a:avLst/>
            </a:prstGeom>
            <a:noFill/>
            <a:ln>
              <a:noFill/>
            </a:ln>
          </p:spPr>
        </p:pic>
        <p:sp>
          <p:nvSpPr>
            <p:cNvPr id="261" name="Google Shape;261;p12"/>
            <p:cNvSpPr txBox="1"/>
            <p:nvPr/>
          </p:nvSpPr>
          <p:spPr>
            <a:xfrm>
              <a:off x="696107" y="153863"/>
              <a:ext cx="2223691"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
        <p:nvSpPr>
          <p:cNvPr id="262" name="Google Shape;262;p12"/>
          <p:cNvSpPr txBox="1"/>
          <p:nvPr/>
        </p:nvSpPr>
        <p:spPr>
          <a:xfrm>
            <a:off x="342899" y="1002401"/>
            <a:ext cx="8458201" cy="5562601"/>
          </a:xfrm>
          <a:prstGeom prst="rect">
            <a:avLst/>
          </a:prstGeom>
          <a:noFill/>
          <a:ln>
            <a:noFill/>
          </a:ln>
        </p:spPr>
        <p:txBody>
          <a:bodyPr anchorCtr="0" anchor="t" bIns="45700" lIns="45700" spcFirstLastPara="1" rIns="45700" wrap="square" tIns="45700">
            <a:normAutofit/>
          </a:bodyPr>
          <a:lstStyle/>
          <a:p>
            <a:pPr indent="-165100" lvl="2" marL="114300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a:p>
            <a:pPr indent="-342900" lvl="0" marL="342900" marR="0" rtl="0" algn="l">
              <a:lnSpc>
                <a:spcPct val="100000"/>
              </a:lnSpc>
              <a:spcBef>
                <a:spcPts val="500"/>
              </a:spcBef>
              <a:spcAft>
                <a:spcPts val="0"/>
              </a:spcAft>
              <a:buClr>
                <a:srgbClr val="000000"/>
              </a:buClr>
              <a:buSzPts val="2400"/>
              <a:buFont typeface="Arial"/>
              <a:buChar char="•"/>
            </a:pPr>
            <a:r>
              <a:rPr b="1" i="0" lang="en-US" sz="2400" u="none" cap="none" strike="noStrike">
                <a:solidFill>
                  <a:srgbClr val="000000"/>
                </a:solidFill>
                <a:latin typeface="Arial"/>
                <a:ea typeface="Arial"/>
                <a:cs typeface="Arial"/>
                <a:sym typeface="Arial"/>
              </a:rPr>
              <a:t>шырышты қабат</a:t>
            </a:r>
            <a:endParaRPr/>
          </a:p>
          <a:p>
            <a:pPr indent="-342900" lvl="0" marL="342900" marR="0" rtl="0" algn="l">
              <a:lnSpc>
                <a:spcPct val="100000"/>
              </a:lnSpc>
              <a:spcBef>
                <a:spcPts val="500"/>
              </a:spcBef>
              <a:spcAft>
                <a:spcPts val="0"/>
              </a:spcAft>
              <a:buClr>
                <a:srgbClr val="000000"/>
              </a:buClr>
              <a:buSzPts val="2400"/>
              <a:buFont typeface="Arial"/>
              <a:buChar char="•"/>
            </a:pPr>
            <a:r>
              <a:rPr b="1" i="0" lang="en-US" sz="2400" u="none" cap="none" strike="noStrike">
                <a:solidFill>
                  <a:srgbClr val="000000"/>
                </a:solidFill>
                <a:latin typeface="Arial"/>
                <a:ea typeface="Arial"/>
                <a:cs typeface="Arial"/>
                <a:sym typeface="Arial"/>
              </a:rPr>
              <a:t>шырышты қабат асты</a:t>
            </a:r>
            <a:endParaRPr/>
          </a:p>
          <a:p>
            <a:pPr indent="-342900" lvl="0" marL="342900" marR="0" rtl="0" algn="l">
              <a:lnSpc>
                <a:spcPct val="100000"/>
              </a:lnSpc>
              <a:spcBef>
                <a:spcPts val="500"/>
              </a:spcBef>
              <a:spcAft>
                <a:spcPts val="0"/>
              </a:spcAft>
              <a:buClr>
                <a:srgbClr val="000000"/>
              </a:buClr>
              <a:buSzPts val="2400"/>
              <a:buFont typeface="Arial"/>
              <a:buChar char="•"/>
            </a:pPr>
            <a:r>
              <a:rPr b="1" i="0" lang="en-US" sz="2400" u="none" cap="none" strike="noStrike">
                <a:solidFill>
                  <a:srgbClr val="000000"/>
                </a:solidFill>
                <a:latin typeface="Arial"/>
                <a:ea typeface="Arial"/>
                <a:cs typeface="Arial"/>
                <a:sym typeface="Arial"/>
              </a:rPr>
              <a:t>сыртқы бұлшықет</a:t>
            </a:r>
            <a:endParaRPr/>
          </a:p>
          <a:p>
            <a:pPr indent="-342900" lvl="0" marL="342900" marR="0" rtl="0" algn="l">
              <a:lnSpc>
                <a:spcPct val="100000"/>
              </a:lnSpc>
              <a:spcBef>
                <a:spcPts val="500"/>
              </a:spcBef>
              <a:spcAft>
                <a:spcPts val="0"/>
              </a:spcAft>
              <a:buClr>
                <a:srgbClr val="000000"/>
              </a:buClr>
              <a:buSzPts val="2400"/>
              <a:buFont typeface="Arial"/>
              <a:buChar char="•"/>
            </a:pPr>
            <a:r>
              <a:rPr b="1" i="0" lang="en-US" sz="2400" u="none" cap="none" strike="noStrike">
                <a:solidFill>
                  <a:srgbClr val="000000"/>
                </a:solidFill>
                <a:latin typeface="Arial"/>
                <a:ea typeface="Arial"/>
                <a:cs typeface="Arial"/>
                <a:sym typeface="Arial"/>
              </a:rPr>
              <a:t>сероза</a:t>
            </a:r>
            <a:endParaRPr/>
          </a:p>
        </p:txBody>
      </p:sp>
      <p:grpSp>
        <p:nvGrpSpPr>
          <p:cNvPr id="263" name="Google Shape;263;p12"/>
          <p:cNvGrpSpPr/>
          <p:nvPr/>
        </p:nvGrpSpPr>
        <p:grpSpPr>
          <a:xfrm>
            <a:off x="372809" y="4218782"/>
            <a:ext cx="980377" cy="1007343"/>
            <a:chOff x="-1" y="-2"/>
            <a:chExt cx="980375" cy="1007341"/>
          </a:xfrm>
        </p:grpSpPr>
        <p:sp>
          <p:nvSpPr>
            <p:cNvPr id="264" name="Google Shape;264;p12"/>
            <p:cNvSpPr/>
            <p:nvPr/>
          </p:nvSpPr>
          <p:spPr>
            <a:xfrm>
              <a:off x="-1" y="-2"/>
              <a:ext cx="980375" cy="1007341"/>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sp>
          <p:nvSpPr>
            <p:cNvPr id="265" name="Google Shape;265;p12"/>
            <p:cNvSpPr/>
            <p:nvPr/>
          </p:nvSpPr>
          <p:spPr>
            <a:xfrm>
              <a:off x="165066" y="169585"/>
              <a:ext cx="650361" cy="668151"/>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grpSp>
          <p:nvGrpSpPr>
            <p:cNvPr id="266" name="Google Shape;266;p12"/>
            <p:cNvGrpSpPr/>
            <p:nvPr/>
          </p:nvGrpSpPr>
          <p:grpSpPr>
            <a:xfrm>
              <a:off x="142133" y="146024"/>
              <a:ext cx="696259" cy="715335"/>
              <a:chOff x="-2" y="-2"/>
              <a:chExt cx="696258" cy="715334"/>
            </a:xfrm>
          </p:grpSpPr>
          <p:sp>
            <p:nvSpPr>
              <p:cNvPr id="267" name="Google Shape;267;p12"/>
              <p:cNvSpPr/>
              <p:nvPr/>
            </p:nvSpPr>
            <p:spPr>
              <a:xfrm>
                <a:off x="-2" y="-1"/>
                <a:ext cx="696256" cy="715328"/>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1200"/>
                  <a:buFont typeface="Trebuchet MS"/>
                  <a:buNone/>
                </a:pPr>
                <a:r>
                  <a:t/>
                </a:r>
                <a:endParaRPr b="0" i="0" sz="1200" u="none" cap="none" strike="noStrike">
                  <a:solidFill>
                    <a:srgbClr val="000000"/>
                  </a:solidFill>
                  <a:latin typeface="Trebuchet MS"/>
                  <a:ea typeface="Trebuchet MS"/>
                  <a:cs typeface="Trebuchet MS"/>
                  <a:sym typeface="Trebuchet MS"/>
                </a:endParaRPr>
              </a:p>
            </p:txBody>
          </p:sp>
          <p:pic>
            <p:nvPicPr>
              <p:cNvPr descr="image3.png" id="268" name="Google Shape;268;p12"/>
              <p:cNvPicPr preferRelativeResize="0"/>
              <p:nvPr/>
            </p:nvPicPr>
            <p:blipFill rotWithShape="1">
              <a:blip r:embed="rId4">
                <a:alphaModFix/>
              </a:blip>
              <a:srcRect b="0" l="0" r="0" t="0"/>
              <a:stretch/>
            </p:blipFill>
            <p:spPr>
              <a:xfrm>
                <a:off x="2" y="-2"/>
                <a:ext cx="696254" cy="715334"/>
              </a:xfrm>
              <a:prstGeom prst="rect">
                <a:avLst/>
              </a:prstGeom>
              <a:noFill/>
              <a:ln>
                <a:noFill/>
              </a:ln>
            </p:spPr>
          </p:pic>
        </p:grpSp>
      </p:grpSp>
      <p:sp>
        <p:nvSpPr>
          <p:cNvPr id="269" name="Google Shape;269;p12"/>
          <p:cNvSpPr txBox="1"/>
          <p:nvPr/>
        </p:nvSpPr>
        <p:spPr>
          <a:xfrm>
            <a:off x="1533523" y="4474270"/>
            <a:ext cx="7231673" cy="496367"/>
          </a:xfrm>
          <a:prstGeom prst="rect">
            <a:avLst/>
          </a:prstGeom>
          <a:noFill/>
          <a:ln>
            <a:noFill/>
          </a:ln>
        </p:spPr>
        <p:txBody>
          <a:bodyPr anchorCtr="0" anchor="ctr" bIns="50800" lIns="50800" spcFirstLastPara="1" rIns="50800" wrap="square" tIns="50800">
            <a:spAutoFit/>
          </a:bodyPr>
          <a:lstStyle/>
          <a:p>
            <a:pPr indent="-342900" lvl="0" marL="342900" marR="0" rtl="0" algn="just">
              <a:lnSpc>
                <a:spcPct val="90000"/>
              </a:lnSpc>
              <a:spcBef>
                <a:spcPts val="0"/>
              </a:spcBef>
              <a:spcAft>
                <a:spcPts val="0"/>
              </a:spcAft>
              <a:buClr>
                <a:srgbClr val="000000"/>
              </a:buClr>
              <a:buSzPts val="2800"/>
              <a:buFont typeface="Arial"/>
              <a:buChar char="•"/>
            </a:pPr>
            <a:r>
              <a:rPr b="1" lang="en-US" sz="2800"/>
              <a:t>АІЖ</a:t>
            </a:r>
            <a:r>
              <a:rPr b="1" i="0" lang="en-US" sz="2800" u="none" cap="none" strike="noStrike">
                <a:solidFill>
                  <a:srgbClr val="000000"/>
                </a:solidFill>
                <a:latin typeface="Arial"/>
                <a:ea typeface="Arial"/>
                <a:cs typeface="Arial"/>
                <a:sym typeface="Arial"/>
              </a:rPr>
              <a:t> дегеніміз не?</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63"/>
                                        </p:tgtEl>
                                        <p:attrNameLst>
                                          <p:attrName>style.visibility</p:attrName>
                                        </p:attrNameLst>
                                      </p:cBhvr>
                                      <p:to>
                                        <p:strVal val="visible"/>
                                      </p:to>
                                    </p:set>
                                    <p:anim calcmode="lin" valueType="num">
                                      <p:cBhvr additive="base">
                                        <p:cTn dur="300"/>
                                        <p:tgtEl>
                                          <p:spTgt spid="263"/>
                                        </p:tgtEl>
                                        <p:attrNameLst>
                                          <p:attrName>ppt_w</p:attrName>
                                        </p:attrNameLst>
                                      </p:cBhvr>
                                      <p:tavLst>
                                        <p:tav fmla="" tm="0">
                                          <p:val>
                                            <p:strVal val="0"/>
                                          </p:val>
                                        </p:tav>
                                        <p:tav fmla="" tm="100000">
                                          <p:val>
                                            <p:strVal val="#ppt_w"/>
                                          </p:val>
                                        </p:tav>
                                      </p:tavLst>
                                    </p:anim>
                                    <p:anim calcmode="lin" valueType="num">
                                      <p:cBhvr additive="base">
                                        <p:cTn dur="300"/>
                                        <p:tgtEl>
                                          <p:spTgt spid="26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13"/>
          <p:cNvSpPr txBox="1"/>
          <p:nvPr>
            <p:ph idx="4294967295" type="sldNum"/>
          </p:nvPr>
        </p:nvSpPr>
        <p:spPr>
          <a:xfrm>
            <a:off x="8842091" y="6324600"/>
            <a:ext cx="301907" cy="288822"/>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275" name="Google Shape;275;p13"/>
          <p:cNvSpPr txBox="1"/>
          <p:nvPr>
            <p:ph idx="4294967295" type="title"/>
          </p:nvPr>
        </p:nvSpPr>
        <p:spPr>
          <a:xfrm>
            <a:off x="-1050933" y="188628"/>
            <a:ext cx="9144003" cy="868364"/>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1" lang="en-US" sz="4400"/>
              <a:t>Ішек жүйке жүйесы</a:t>
            </a:r>
            <a:endParaRPr/>
          </a:p>
        </p:txBody>
      </p:sp>
      <p:sp>
        <p:nvSpPr>
          <p:cNvPr id="276" name="Google Shape;276;p13"/>
          <p:cNvSpPr txBox="1"/>
          <p:nvPr>
            <p:ph idx="4294967295" type="body"/>
          </p:nvPr>
        </p:nvSpPr>
        <p:spPr>
          <a:xfrm>
            <a:off x="493712" y="1366836"/>
            <a:ext cx="8534401" cy="6126165"/>
          </a:xfrm>
          <a:prstGeom prst="rect">
            <a:avLst/>
          </a:prstGeom>
          <a:noFill/>
          <a:ln>
            <a:noFill/>
          </a:ln>
        </p:spPr>
        <p:txBody>
          <a:bodyPr anchorCtr="0" anchor="t" bIns="45700" lIns="45700" spcFirstLastPara="1" rIns="45700" wrap="square" tIns="45700">
            <a:normAutofit/>
          </a:bodyPr>
          <a:lstStyle/>
          <a:p>
            <a:pPr indent="-342900" lvl="0" marL="342900" rtl="0" algn="just">
              <a:lnSpc>
                <a:spcPct val="100000"/>
              </a:lnSpc>
              <a:spcBef>
                <a:spcPts val="0"/>
              </a:spcBef>
              <a:spcAft>
                <a:spcPts val="0"/>
              </a:spcAft>
              <a:buClr>
                <a:srgbClr val="000000"/>
              </a:buClr>
              <a:buSzPts val="2400"/>
              <a:buFont typeface="Arial"/>
              <a:buChar char="•"/>
            </a:pPr>
            <a:r>
              <a:rPr b="1" lang="en-US">
                <a:solidFill>
                  <a:srgbClr val="000000"/>
                </a:solidFill>
              </a:rPr>
              <a:t>ішек жүйке жүйесі - </a:t>
            </a:r>
            <a:r>
              <a:rPr b="0" lang="en-US"/>
              <a:t>ас қорыту жолдарының қозғалғыштығын, секрециясын және қан ағымын реттейтін өңеш, асқазан және ішектегі жүйке торы</a:t>
            </a:r>
            <a:endParaRPr/>
          </a:p>
        </p:txBody>
      </p:sp>
      <p:grpSp>
        <p:nvGrpSpPr>
          <p:cNvPr id="277" name="Google Shape;277;p13"/>
          <p:cNvGrpSpPr/>
          <p:nvPr/>
        </p:nvGrpSpPr>
        <p:grpSpPr>
          <a:xfrm>
            <a:off x="-74260" y="6205463"/>
            <a:ext cx="12248972" cy="755702"/>
            <a:chOff x="-1" y="-2"/>
            <a:chExt cx="12248970" cy="755701"/>
          </a:xfrm>
        </p:grpSpPr>
        <p:sp>
          <p:nvSpPr>
            <p:cNvPr id="278" name="Google Shape;278;p13"/>
            <p:cNvSpPr/>
            <p:nvPr/>
          </p:nvSpPr>
          <p:spPr>
            <a:xfrm>
              <a:off x="2797115" y="18571"/>
              <a:ext cx="9451854" cy="684194"/>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279" name="Google Shape;279;p13"/>
            <p:cNvSpPr/>
            <p:nvPr/>
          </p:nvSpPr>
          <p:spPr>
            <a:xfrm>
              <a:off x="58514" y="16860"/>
              <a:ext cx="2922819" cy="738839"/>
            </a:xfrm>
            <a:prstGeom prst="rect">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280" name="Google Shape;280;p13"/>
            <p:cNvPicPr preferRelativeResize="0"/>
            <p:nvPr/>
          </p:nvPicPr>
          <p:blipFill rotWithShape="1">
            <a:blip r:embed="rId3">
              <a:alphaModFix/>
            </a:blip>
            <a:srcRect b="0" l="0" r="0" t="0"/>
            <a:stretch/>
          </p:blipFill>
          <p:spPr>
            <a:xfrm>
              <a:off x="-1" y="-2"/>
              <a:ext cx="704327" cy="613871"/>
            </a:xfrm>
            <a:prstGeom prst="rect">
              <a:avLst/>
            </a:prstGeom>
            <a:noFill/>
            <a:ln>
              <a:noFill/>
            </a:ln>
          </p:spPr>
        </p:pic>
        <p:sp>
          <p:nvSpPr>
            <p:cNvPr id="281" name="Google Shape;281;p13"/>
            <p:cNvSpPr txBox="1"/>
            <p:nvPr/>
          </p:nvSpPr>
          <p:spPr>
            <a:xfrm>
              <a:off x="696107" y="153863"/>
              <a:ext cx="2223691"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
        <p:nvSpPr>
          <p:cNvPr id="282" name="Google Shape;282;p13"/>
          <p:cNvSpPr txBox="1"/>
          <p:nvPr/>
        </p:nvSpPr>
        <p:spPr>
          <a:xfrm>
            <a:off x="493712" y="2485584"/>
            <a:ext cx="8534401" cy="6126164"/>
          </a:xfrm>
          <a:prstGeom prst="rect">
            <a:avLst/>
          </a:prstGeom>
          <a:noFill/>
          <a:ln>
            <a:noFill/>
          </a:ln>
        </p:spPr>
        <p:txBody>
          <a:bodyPr anchorCtr="0" anchor="t" bIns="45700" lIns="45700" spcFirstLastPara="1" rIns="45700" wrap="square" tIns="45700">
            <a:normAutofit/>
          </a:bodyPr>
          <a:lstStyle/>
          <a:p>
            <a:pPr indent="-177800" lvl="2" marL="114300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a:p>
            <a:pPr indent="-342900" lvl="0" marL="342900" marR="0" rtl="0" algn="l">
              <a:lnSpc>
                <a:spcPct val="100000"/>
              </a:lnSpc>
              <a:spcBef>
                <a:spcPts val="500"/>
              </a:spcBef>
              <a:spcAft>
                <a:spcPts val="0"/>
              </a:spcAft>
              <a:buClr>
                <a:srgbClr val="000000"/>
              </a:buClr>
              <a:buSzPts val="2400"/>
              <a:buFont typeface="Arial"/>
              <a:buChar char="•"/>
            </a:pPr>
            <a:r>
              <a:rPr b="1" i="0" lang="en-US" sz="2400" u="none" cap="none" strike="noStrike">
                <a:solidFill>
                  <a:srgbClr val="000000"/>
                </a:solidFill>
                <a:latin typeface="Arial"/>
                <a:ea typeface="Arial"/>
                <a:cs typeface="Arial"/>
                <a:sym typeface="Arial"/>
              </a:rPr>
              <a:t>екі нейрон торынан тұрады</a:t>
            </a:r>
            <a:endParaRPr/>
          </a:p>
          <a:p>
            <a:pPr indent="-285750" lvl="1" marL="742950" marR="0" rtl="0" algn="l">
              <a:lnSpc>
                <a:spcPct val="100000"/>
              </a:lnSpc>
              <a:spcBef>
                <a:spcPts val="0"/>
              </a:spcBef>
              <a:spcAft>
                <a:spcPts val="0"/>
              </a:spcAft>
              <a:buClr>
                <a:srgbClr val="000000"/>
              </a:buClr>
              <a:buSzPts val="2000"/>
              <a:buFont typeface="Arial"/>
              <a:buChar char="–"/>
            </a:pPr>
            <a:r>
              <a:rPr b="1" i="0" lang="en-US" sz="2000" u="none" cap="none" strike="noStrike">
                <a:solidFill>
                  <a:srgbClr val="000000"/>
                </a:solidFill>
                <a:latin typeface="Arial"/>
                <a:ea typeface="Arial"/>
                <a:cs typeface="Arial"/>
                <a:sym typeface="Arial"/>
              </a:rPr>
              <a:t>субмукозды (Meissner) плексус - субмукозада</a:t>
            </a:r>
            <a:endParaRPr/>
          </a:p>
          <a:p>
            <a:pPr indent="-228600" lvl="2" marL="114300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шырышты қабықтың бездік секрециясын бақылайды</a:t>
            </a:r>
            <a:endParaRPr/>
          </a:p>
          <a:p>
            <a:pPr indent="-228600" lvl="2" marL="114300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бұлшықет шырышты қабығының қозғалысын басқарады</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285750" lvl="1" marL="742950" marR="0" rtl="0" algn="l">
              <a:lnSpc>
                <a:spcPct val="100000"/>
              </a:lnSpc>
              <a:spcBef>
                <a:spcPts val="0"/>
              </a:spcBef>
              <a:spcAft>
                <a:spcPts val="0"/>
              </a:spcAft>
              <a:buClr>
                <a:srgbClr val="000000"/>
              </a:buClr>
              <a:buSzPts val="2000"/>
              <a:buFont typeface="Arial"/>
              <a:buChar char="–"/>
            </a:pPr>
            <a:r>
              <a:rPr b="1" i="0" lang="en-US" sz="2000" u="none" cap="none" strike="noStrike">
                <a:solidFill>
                  <a:srgbClr val="000000"/>
                </a:solidFill>
                <a:latin typeface="Arial"/>
                <a:ea typeface="Arial"/>
                <a:cs typeface="Arial"/>
                <a:sym typeface="Arial"/>
              </a:rPr>
              <a:t>myenteric (Ауэрбах) плексус - бұлшықет қабығының екі қабаты арасындағы парасимпатикалық ганглия және жүйке талшықтары</a:t>
            </a:r>
            <a:endParaRPr/>
          </a:p>
          <a:p>
            <a:pPr indent="-200526" lvl="2" marL="962526"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перистальтиканы және сыртқы бұлшықеттің басқа жиырылуын бақылайды</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pic>
        <p:nvPicPr>
          <p:cNvPr descr="Screen Shot 2020-09-10 at 15.14.08.png" id="287" name="Google Shape;287;p14"/>
          <p:cNvPicPr preferRelativeResize="0"/>
          <p:nvPr/>
        </p:nvPicPr>
        <p:blipFill rotWithShape="1">
          <a:blip r:embed="rId3">
            <a:alphaModFix/>
          </a:blip>
          <a:srcRect b="0" l="0" r="0" t="0"/>
          <a:stretch/>
        </p:blipFill>
        <p:spPr>
          <a:xfrm>
            <a:off x="204321" y="48339"/>
            <a:ext cx="8735358" cy="5813685"/>
          </a:xfrm>
          <a:prstGeom prst="rect">
            <a:avLst/>
          </a:prstGeom>
          <a:noFill/>
          <a:ln>
            <a:noFill/>
          </a:ln>
        </p:spPr>
      </p:pic>
      <p:sp>
        <p:nvSpPr>
          <p:cNvPr id="288" name="Google Shape;288;p14"/>
          <p:cNvSpPr txBox="1"/>
          <p:nvPr/>
        </p:nvSpPr>
        <p:spPr>
          <a:xfrm>
            <a:off x="1747063" y="5814106"/>
            <a:ext cx="6337019" cy="320039"/>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Arial"/>
                <a:ea typeface="Arial"/>
                <a:cs typeface="Arial"/>
                <a:sym typeface="Arial"/>
              </a:rPr>
              <a:t>Copyright © The McGraw-Hill Companies, Inc. Permission required for reproduction or display.</a:t>
            </a:r>
            <a:endParaRPr/>
          </a:p>
          <a:p>
            <a:pPr indent="0" lvl="0" marL="0" marR="0" rtl="0" algn="l">
              <a:lnSpc>
                <a:spcPct val="100000"/>
              </a:lnSpc>
              <a:spcBef>
                <a:spcPts val="0"/>
              </a:spcBef>
              <a:spcAft>
                <a:spcPts val="0"/>
              </a:spcAft>
              <a:buClr>
                <a:srgbClr val="444444"/>
              </a:buClr>
              <a:buSzPts val="900"/>
              <a:buFont typeface="Helvetica Neue"/>
              <a:buNone/>
            </a:pPr>
            <a:r>
              <a:rPr b="0" i="0" lang="en-US" sz="900" u="none" cap="none" strike="noStrike">
                <a:solidFill>
                  <a:srgbClr val="444444"/>
                </a:solidFill>
                <a:latin typeface="Helvetica Neue"/>
                <a:ea typeface="Helvetica Neue"/>
                <a:cs typeface="Helvetica Neue"/>
                <a:sym typeface="Helvetica Neue"/>
              </a:rPr>
              <a:t>Figure from: Saladin, Anatomy &amp; Physiology, McGraw Hill, 2018</a:t>
            </a:r>
            <a:endParaRPr/>
          </a:p>
        </p:txBody>
      </p:sp>
      <p:grpSp>
        <p:nvGrpSpPr>
          <p:cNvPr id="289" name="Google Shape;289;p14"/>
          <p:cNvGrpSpPr/>
          <p:nvPr/>
        </p:nvGrpSpPr>
        <p:grpSpPr>
          <a:xfrm>
            <a:off x="-74260" y="6165042"/>
            <a:ext cx="12248972" cy="755702"/>
            <a:chOff x="-1" y="-2"/>
            <a:chExt cx="12248970" cy="755701"/>
          </a:xfrm>
        </p:grpSpPr>
        <p:sp>
          <p:nvSpPr>
            <p:cNvPr id="290" name="Google Shape;290;p14"/>
            <p:cNvSpPr/>
            <p:nvPr/>
          </p:nvSpPr>
          <p:spPr>
            <a:xfrm>
              <a:off x="2797115" y="18571"/>
              <a:ext cx="9451854" cy="684194"/>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291" name="Google Shape;291;p14"/>
            <p:cNvSpPr/>
            <p:nvPr/>
          </p:nvSpPr>
          <p:spPr>
            <a:xfrm>
              <a:off x="58514" y="16860"/>
              <a:ext cx="2922819" cy="738839"/>
            </a:xfrm>
            <a:prstGeom prst="rect">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292" name="Google Shape;292;p14"/>
            <p:cNvPicPr preferRelativeResize="0"/>
            <p:nvPr/>
          </p:nvPicPr>
          <p:blipFill rotWithShape="1">
            <a:blip r:embed="rId4">
              <a:alphaModFix/>
            </a:blip>
            <a:srcRect b="0" l="0" r="0" t="0"/>
            <a:stretch/>
          </p:blipFill>
          <p:spPr>
            <a:xfrm>
              <a:off x="-1" y="-2"/>
              <a:ext cx="704327" cy="613871"/>
            </a:xfrm>
            <a:prstGeom prst="rect">
              <a:avLst/>
            </a:prstGeom>
            <a:noFill/>
            <a:ln>
              <a:noFill/>
            </a:ln>
          </p:spPr>
        </p:pic>
        <p:sp>
          <p:nvSpPr>
            <p:cNvPr id="293" name="Google Shape;293;p14"/>
            <p:cNvSpPr txBox="1"/>
            <p:nvPr/>
          </p:nvSpPr>
          <p:spPr>
            <a:xfrm>
              <a:off x="696107" y="153863"/>
              <a:ext cx="2223691"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15"/>
          <p:cNvSpPr txBox="1"/>
          <p:nvPr>
            <p:ph idx="4294967295" type="sldNum"/>
          </p:nvPr>
        </p:nvSpPr>
        <p:spPr>
          <a:xfrm>
            <a:off x="8842091" y="6324600"/>
            <a:ext cx="301907" cy="288822"/>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299" name="Google Shape;299;p15"/>
          <p:cNvSpPr txBox="1"/>
          <p:nvPr>
            <p:ph idx="4294967295" type="title"/>
          </p:nvPr>
        </p:nvSpPr>
        <p:spPr>
          <a:xfrm>
            <a:off x="-2" y="258762"/>
            <a:ext cx="9144004" cy="1143001"/>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1" lang="en-US" sz="4400"/>
              <a:t>Перитониймен байланысы</a:t>
            </a:r>
            <a:endParaRPr/>
          </a:p>
        </p:txBody>
      </p:sp>
      <p:sp>
        <p:nvSpPr>
          <p:cNvPr id="300" name="Google Shape;300;p15"/>
          <p:cNvSpPr txBox="1"/>
          <p:nvPr>
            <p:ph idx="4294967295" type="body"/>
          </p:nvPr>
        </p:nvSpPr>
        <p:spPr>
          <a:xfrm>
            <a:off x="411162" y="1447800"/>
            <a:ext cx="8534401" cy="5197475"/>
          </a:xfrm>
          <a:prstGeom prst="rect">
            <a:avLst/>
          </a:prstGeom>
          <a:noFill/>
          <a:ln>
            <a:noFill/>
          </a:ln>
        </p:spPr>
        <p:txBody>
          <a:bodyPr anchorCtr="0" anchor="t" bIns="45700" lIns="45700" spcFirstLastPara="1" rIns="45700" wrap="square" tIns="45700">
            <a:normAutofit/>
          </a:bodyPr>
          <a:lstStyle/>
          <a:p>
            <a:pPr indent="-342900" lvl="0" marL="342900" rtl="0" algn="just">
              <a:lnSpc>
                <a:spcPct val="80000"/>
              </a:lnSpc>
              <a:spcBef>
                <a:spcPts val="0"/>
              </a:spcBef>
              <a:spcAft>
                <a:spcPts val="0"/>
              </a:spcAft>
              <a:buClr>
                <a:srgbClr val="000000"/>
              </a:buClr>
              <a:buSzPts val="2800"/>
              <a:buFont typeface="Arial"/>
              <a:buChar char="•"/>
            </a:pPr>
            <a:r>
              <a:rPr b="1" lang="en-US" sz="2800">
                <a:solidFill>
                  <a:srgbClr val="000000"/>
                </a:solidFill>
              </a:rPr>
              <a:t>мезентериялар </a:t>
            </a:r>
            <a:r>
              <a:rPr b="0" lang="en-US"/>
              <a:t>- асқазан мен ішектерді абдоминальды қабырғадан босататын дәнекер тіндік парақтар</a:t>
            </a:r>
            <a:endParaRPr/>
          </a:p>
        </p:txBody>
      </p:sp>
      <p:grpSp>
        <p:nvGrpSpPr>
          <p:cNvPr id="301" name="Google Shape;301;p15"/>
          <p:cNvGrpSpPr/>
          <p:nvPr/>
        </p:nvGrpSpPr>
        <p:grpSpPr>
          <a:xfrm>
            <a:off x="-74260" y="6205463"/>
            <a:ext cx="12248972" cy="755702"/>
            <a:chOff x="-1" y="-2"/>
            <a:chExt cx="12248970" cy="755701"/>
          </a:xfrm>
        </p:grpSpPr>
        <p:sp>
          <p:nvSpPr>
            <p:cNvPr id="302" name="Google Shape;302;p15"/>
            <p:cNvSpPr/>
            <p:nvPr/>
          </p:nvSpPr>
          <p:spPr>
            <a:xfrm>
              <a:off x="2797115" y="18571"/>
              <a:ext cx="9451854" cy="684194"/>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303" name="Google Shape;303;p15"/>
            <p:cNvSpPr/>
            <p:nvPr/>
          </p:nvSpPr>
          <p:spPr>
            <a:xfrm>
              <a:off x="58514" y="16860"/>
              <a:ext cx="2922819" cy="738839"/>
            </a:xfrm>
            <a:prstGeom prst="rect">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304" name="Google Shape;304;p15"/>
            <p:cNvPicPr preferRelativeResize="0"/>
            <p:nvPr/>
          </p:nvPicPr>
          <p:blipFill rotWithShape="1">
            <a:blip r:embed="rId3">
              <a:alphaModFix/>
            </a:blip>
            <a:srcRect b="0" l="0" r="0" t="0"/>
            <a:stretch/>
          </p:blipFill>
          <p:spPr>
            <a:xfrm>
              <a:off x="-1" y="-2"/>
              <a:ext cx="704327" cy="613871"/>
            </a:xfrm>
            <a:prstGeom prst="rect">
              <a:avLst/>
            </a:prstGeom>
            <a:noFill/>
            <a:ln>
              <a:noFill/>
            </a:ln>
          </p:spPr>
        </p:pic>
        <p:sp>
          <p:nvSpPr>
            <p:cNvPr id="305" name="Google Shape;305;p15"/>
            <p:cNvSpPr txBox="1"/>
            <p:nvPr/>
          </p:nvSpPr>
          <p:spPr>
            <a:xfrm>
              <a:off x="696107" y="153863"/>
              <a:ext cx="2223691"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grpSp>
        <p:nvGrpSpPr>
          <p:cNvPr id="306" name="Google Shape;306;p15"/>
          <p:cNvGrpSpPr/>
          <p:nvPr/>
        </p:nvGrpSpPr>
        <p:grpSpPr>
          <a:xfrm>
            <a:off x="574911" y="2925328"/>
            <a:ext cx="980377" cy="1007343"/>
            <a:chOff x="-1" y="-2"/>
            <a:chExt cx="980375" cy="1007341"/>
          </a:xfrm>
        </p:grpSpPr>
        <p:sp>
          <p:nvSpPr>
            <p:cNvPr id="307" name="Google Shape;307;p15"/>
            <p:cNvSpPr/>
            <p:nvPr/>
          </p:nvSpPr>
          <p:spPr>
            <a:xfrm>
              <a:off x="-1" y="-2"/>
              <a:ext cx="980375" cy="1007341"/>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sp>
          <p:nvSpPr>
            <p:cNvPr id="308" name="Google Shape;308;p15"/>
            <p:cNvSpPr/>
            <p:nvPr/>
          </p:nvSpPr>
          <p:spPr>
            <a:xfrm>
              <a:off x="165066" y="169585"/>
              <a:ext cx="650361" cy="668151"/>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grpSp>
          <p:nvGrpSpPr>
            <p:cNvPr id="309" name="Google Shape;309;p15"/>
            <p:cNvGrpSpPr/>
            <p:nvPr/>
          </p:nvGrpSpPr>
          <p:grpSpPr>
            <a:xfrm>
              <a:off x="142133" y="146024"/>
              <a:ext cx="696259" cy="715335"/>
              <a:chOff x="-2" y="-2"/>
              <a:chExt cx="696258" cy="715334"/>
            </a:xfrm>
          </p:grpSpPr>
          <p:sp>
            <p:nvSpPr>
              <p:cNvPr id="310" name="Google Shape;310;p15"/>
              <p:cNvSpPr/>
              <p:nvPr/>
            </p:nvSpPr>
            <p:spPr>
              <a:xfrm>
                <a:off x="-2" y="-1"/>
                <a:ext cx="696256" cy="715328"/>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1200"/>
                  <a:buFont typeface="Trebuchet MS"/>
                  <a:buNone/>
                </a:pPr>
                <a:r>
                  <a:t/>
                </a:r>
                <a:endParaRPr b="0" i="0" sz="1200" u="none" cap="none" strike="noStrike">
                  <a:solidFill>
                    <a:srgbClr val="000000"/>
                  </a:solidFill>
                  <a:latin typeface="Trebuchet MS"/>
                  <a:ea typeface="Trebuchet MS"/>
                  <a:cs typeface="Trebuchet MS"/>
                  <a:sym typeface="Trebuchet MS"/>
                </a:endParaRPr>
              </a:p>
            </p:txBody>
          </p:sp>
          <p:pic>
            <p:nvPicPr>
              <p:cNvPr descr="image3.png" id="311" name="Google Shape;311;p15"/>
              <p:cNvPicPr preferRelativeResize="0"/>
              <p:nvPr/>
            </p:nvPicPr>
            <p:blipFill rotWithShape="1">
              <a:blip r:embed="rId4">
                <a:alphaModFix/>
              </a:blip>
              <a:srcRect b="0" l="0" r="0" t="0"/>
              <a:stretch/>
            </p:blipFill>
            <p:spPr>
              <a:xfrm>
                <a:off x="2" y="-2"/>
                <a:ext cx="696254" cy="715334"/>
              </a:xfrm>
              <a:prstGeom prst="rect">
                <a:avLst/>
              </a:prstGeom>
              <a:noFill/>
              <a:ln>
                <a:noFill/>
              </a:ln>
            </p:spPr>
          </p:pic>
        </p:grpSp>
      </p:grpSp>
      <p:sp>
        <p:nvSpPr>
          <p:cNvPr id="312" name="Google Shape;312;p15"/>
          <p:cNvSpPr txBox="1"/>
          <p:nvPr/>
        </p:nvSpPr>
        <p:spPr>
          <a:xfrm>
            <a:off x="1587416" y="3180816"/>
            <a:ext cx="7231674" cy="496368"/>
          </a:xfrm>
          <a:prstGeom prst="rect">
            <a:avLst/>
          </a:prstGeom>
          <a:noFill/>
          <a:ln>
            <a:noFill/>
          </a:ln>
        </p:spPr>
        <p:txBody>
          <a:bodyPr anchorCtr="0" anchor="ctr" bIns="50800" lIns="50800" spcFirstLastPara="1" rIns="50800" wrap="square" tIns="50800">
            <a:spAutoFit/>
          </a:bodyPr>
          <a:lstStyle/>
          <a:p>
            <a:pPr indent="-342900" lvl="0" marL="342900" marR="0" rtl="0" algn="just">
              <a:lnSpc>
                <a:spcPct val="90000"/>
              </a:lnSpc>
              <a:spcBef>
                <a:spcPts val="0"/>
              </a:spcBef>
              <a:spcAft>
                <a:spcPts val="0"/>
              </a:spcAft>
              <a:buClr>
                <a:srgbClr val="000000"/>
              </a:buClr>
              <a:buSzPts val="2800"/>
              <a:buFont typeface="Arial"/>
              <a:buChar char="•"/>
            </a:pPr>
            <a:r>
              <a:rPr b="1" i="0" lang="en-US" sz="2800" u="none" cap="none" strike="noStrike">
                <a:solidFill>
                  <a:srgbClr val="000000"/>
                </a:solidFill>
                <a:latin typeface="Arial"/>
                <a:ea typeface="Arial"/>
                <a:cs typeface="Arial"/>
                <a:sym typeface="Arial"/>
              </a:rPr>
              <a:t>Ме</a:t>
            </a:r>
            <a:r>
              <a:rPr b="1" lang="en-US" sz="2800"/>
              <a:t>з</a:t>
            </a:r>
            <a:r>
              <a:rPr b="1" i="0" lang="en-US" sz="2800" u="none" cap="none" strike="noStrike">
                <a:solidFill>
                  <a:srgbClr val="000000"/>
                </a:solidFill>
                <a:latin typeface="Arial"/>
                <a:ea typeface="Arial"/>
                <a:cs typeface="Arial"/>
                <a:sym typeface="Arial"/>
              </a:rPr>
              <a:t>ентериялардың қызметі қандай?</a:t>
            </a:r>
            <a:endParaRPr/>
          </a:p>
        </p:txBody>
      </p:sp>
    </p:spTree>
  </p:cSld>
  <p:clrMapOvr>
    <a:masterClrMapping/>
  </p:clrMapOvr>
  <mc:AlternateContent>
    <mc:Choice Requires="p14">
      <p:transition spd="slow" p14:dur="12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06"/>
                                        </p:tgtEl>
                                        <p:attrNameLst>
                                          <p:attrName>style.visibility</p:attrName>
                                        </p:attrNameLst>
                                      </p:cBhvr>
                                      <p:to>
                                        <p:strVal val="visible"/>
                                      </p:to>
                                    </p:set>
                                    <p:anim calcmode="lin" valueType="num">
                                      <p:cBhvr additive="base">
                                        <p:cTn dur="300"/>
                                        <p:tgtEl>
                                          <p:spTgt spid="306"/>
                                        </p:tgtEl>
                                        <p:attrNameLst>
                                          <p:attrName>ppt_w</p:attrName>
                                        </p:attrNameLst>
                                      </p:cBhvr>
                                      <p:tavLst>
                                        <p:tav fmla="" tm="0">
                                          <p:val>
                                            <p:strVal val="0"/>
                                          </p:val>
                                        </p:tav>
                                        <p:tav fmla="" tm="100000">
                                          <p:val>
                                            <p:strVal val="#ppt_w"/>
                                          </p:val>
                                        </p:tav>
                                      </p:tavLst>
                                    </p:anim>
                                    <p:anim calcmode="lin" valueType="num">
                                      <p:cBhvr additive="base">
                                        <p:cTn dur="300"/>
                                        <p:tgtEl>
                                          <p:spTgt spid="30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16"/>
          <p:cNvSpPr txBox="1"/>
          <p:nvPr>
            <p:ph idx="4294967295" type="sldNum"/>
          </p:nvPr>
        </p:nvSpPr>
        <p:spPr>
          <a:xfrm>
            <a:off x="8842091" y="6324600"/>
            <a:ext cx="301907" cy="288822"/>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318" name="Google Shape;318;p16"/>
          <p:cNvSpPr txBox="1"/>
          <p:nvPr>
            <p:ph idx="4294967295" type="title"/>
          </p:nvPr>
        </p:nvSpPr>
        <p:spPr>
          <a:xfrm>
            <a:off x="-2" y="-2"/>
            <a:ext cx="9144004" cy="1143004"/>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1" lang="en-US" sz="4400"/>
              <a:t>Перитониймен байланысы</a:t>
            </a:r>
            <a:endParaRPr/>
          </a:p>
        </p:txBody>
      </p:sp>
      <p:sp>
        <p:nvSpPr>
          <p:cNvPr id="319" name="Google Shape;319;p16"/>
          <p:cNvSpPr txBox="1"/>
          <p:nvPr>
            <p:ph idx="4294967295" type="body"/>
          </p:nvPr>
        </p:nvSpPr>
        <p:spPr>
          <a:xfrm>
            <a:off x="304800" y="1082918"/>
            <a:ext cx="8534400" cy="1483109"/>
          </a:xfrm>
          <a:prstGeom prst="rect">
            <a:avLst/>
          </a:prstGeom>
          <a:noFill/>
          <a:ln>
            <a:noFill/>
          </a:ln>
        </p:spPr>
        <p:txBody>
          <a:bodyPr anchorCtr="0" anchor="t" bIns="45700" lIns="45700" spcFirstLastPara="1" rIns="45700" wrap="square" tIns="45700">
            <a:normAutofit/>
          </a:bodyPr>
          <a:lstStyle/>
          <a:p>
            <a:pPr indent="-342900" lvl="0" marL="342900" rtl="0" algn="l">
              <a:lnSpc>
                <a:spcPct val="80000"/>
              </a:lnSpc>
              <a:spcBef>
                <a:spcPts val="0"/>
              </a:spcBef>
              <a:spcAft>
                <a:spcPts val="0"/>
              </a:spcAft>
              <a:buClr>
                <a:srgbClr val="000000"/>
              </a:buClr>
              <a:buSzPts val="2000"/>
              <a:buFont typeface="Arial"/>
              <a:buNone/>
            </a:pPr>
            <a:r>
              <a:t/>
            </a:r>
            <a:endParaRPr sz="2000">
              <a:solidFill>
                <a:srgbClr val="000000"/>
              </a:solidFill>
            </a:endParaRPr>
          </a:p>
          <a:p>
            <a:pPr indent="-342900" lvl="0" marL="342900" rtl="0" algn="l">
              <a:lnSpc>
                <a:spcPct val="80000"/>
              </a:lnSpc>
              <a:spcBef>
                <a:spcPts val="600"/>
              </a:spcBef>
              <a:spcAft>
                <a:spcPts val="0"/>
              </a:spcAft>
              <a:buClr>
                <a:srgbClr val="000000"/>
              </a:buClr>
              <a:buSzPts val="2800"/>
              <a:buFont typeface="Arial"/>
              <a:buChar char="•"/>
            </a:pPr>
            <a:r>
              <a:rPr b="1" lang="en-US" sz="2800">
                <a:solidFill>
                  <a:srgbClr val="000000"/>
                </a:solidFill>
              </a:rPr>
              <a:t>париетальды перитонеум -</a:t>
            </a:r>
            <a:r>
              <a:rPr b="0" lang="en-US"/>
              <a:t> құрсақ қуысының қабырғасын түзетін серозды қабық</a:t>
            </a:r>
            <a:endParaRPr/>
          </a:p>
        </p:txBody>
      </p:sp>
      <p:grpSp>
        <p:nvGrpSpPr>
          <p:cNvPr id="320" name="Google Shape;320;p16"/>
          <p:cNvGrpSpPr/>
          <p:nvPr/>
        </p:nvGrpSpPr>
        <p:grpSpPr>
          <a:xfrm>
            <a:off x="-74260" y="6205463"/>
            <a:ext cx="12248972" cy="755702"/>
            <a:chOff x="-1" y="-2"/>
            <a:chExt cx="12248970" cy="755701"/>
          </a:xfrm>
        </p:grpSpPr>
        <p:sp>
          <p:nvSpPr>
            <p:cNvPr id="321" name="Google Shape;321;p16"/>
            <p:cNvSpPr/>
            <p:nvPr/>
          </p:nvSpPr>
          <p:spPr>
            <a:xfrm>
              <a:off x="2797115" y="18571"/>
              <a:ext cx="9451854" cy="684194"/>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322" name="Google Shape;322;p16"/>
            <p:cNvSpPr/>
            <p:nvPr/>
          </p:nvSpPr>
          <p:spPr>
            <a:xfrm>
              <a:off x="58514" y="16860"/>
              <a:ext cx="2922819" cy="738839"/>
            </a:xfrm>
            <a:prstGeom prst="rect">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323" name="Google Shape;323;p16"/>
            <p:cNvPicPr preferRelativeResize="0"/>
            <p:nvPr/>
          </p:nvPicPr>
          <p:blipFill rotWithShape="1">
            <a:blip r:embed="rId3">
              <a:alphaModFix/>
            </a:blip>
            <a:srcRect b="0" l="0" r="0" t="0"/>
            <a:stretch/>
          </p:blipFill>
          <p:spPr>
            <a:xfrm>
              <a:off x="-1" y="-2"/>
              <a:ext cx="704327" cy="613871"/>
            </a:xfrm>
            <a:prstGeom prst="rect">
              <a:avLst/>
            </a:prstGeom>
            <a:noFill/>
            <a:ln>
              <a:noFill/>
            </a:ln>
          </p:spPr>
        </p:pic>
        <p:sp>
          <p:nvSpPr>
            <p:cNvPr id="324" name="Google Shape;324;p16"/>
            <p:cNvSpPr txBox="1"/>
            <p:nvPr/>
          </p:nvSpPr>
          <p:spPr>
            <a:xfrm>
              <a:off x="696107" y="153863"/>
              <a:ext cx="2223691"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grpSp>
        <p:nvGrpSpPr>
          <p:cNvPr id="325" name="Google Shape;325;p16"/>
          <p:cNvGrpSpPr/>
          <p:nvPr/>
        </p:nvGrpSpPr>
        <p:grpSpPr>
          <a:xfrm>
            <a:off x="574911" y="2925328"/>
            <a:ext cx="980377" cy="1007343"/>
            <a:chOff x="-1" y="-2"/>
            <a:chExt cx="980375" cy="1007341"/>
          </a:xfrm>
        </p:grpSpPr>
        <p:sp>
          <p:nvSpPr>
            <p:cNvPr id="326" name="Google Shape;326;p16"/>
            <p:cNvSpPr/>
            <p:nvPr/>
          </p:nvSpPr>
          <p:spPr>
            <a:xfrm>
              <a:off x="-1" y="-2"/>
              <a:ext cx="980375" cy="1007341"/>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sp>
          <p:nvSpPr>
            <p:cNvPr id="327" name="Google Shape;327;p16"/>
            <p:cNvSpPr/>
            <p:nvPr/>
          </p:nvSpPr>
          <p:spPr>
            <a:xfrm>
              <a:off x="165066" y="169585"/>
              <a:ext cx="650361" cy="668151"/>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grpSp>
          <p:nvGrpSpPr>
            <p:cNvPr id="328" name="Google Shape;328;p16"/>
            <p:cNvGrpSpPr/>
            <p:nvPr/>
          </p:nvGrpSpPr>
          <p:grpSpPr>
            <a:xfrm>
              <a:off x="142133" y="146024"/>
              <a:ext cx="696259" cy="715335"/>
              <a:chOff x="-2" y="-2"/>
              <a:chExt cx="696258" cy="715334"/>
            </a:xfrm>
          </p:grpSpPr>
          <p:sp>
            <p:nvSpPr>
              <p:cNvPr id="329" name="Google Shape;329;p16"/>
              <p:cNvSpPr/>
              <p:nvPr/>
            </p:nvSpPr>
            <p:spPr>
              <a:xfrm>
                <a:off x="-2" y="-1"/>
                <a:ext cx="696256" cy="715328"/>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1200"/>
                  <a:buFont typeface="Trebuchet MS"/>
                  <a:buNone/>
                </a:pPr>
                <a:r>
                  <a:t/>
                </a:r>
                <a:endParaRPr b="0" i="0" sz="1200" u="none" cap="none" strike="noStrike">
                  <a:solidFill>
                    <a:srgbClr val="000000"/>
                  </a:solidFill>
                  <a:latin typeface="Trebuchet MS"/>
                  <a:ea typeface="Trebuchet MS"/>
                  <a:cs typeface="Trebuchet MS"/>
                  <a:sym typeface="Trebuchet MS"/>
                </a:endParaRPr>
              </a:p>
            </p:txBody>
          </p:sp>
          <p:pic>
            <p:nvPicPr>
              <p:cNvPr descr="image3.png" id="330" name="Google Shape;330;p16"/>
              <p:cNvPicPr preferRelativeResize="0"/>
              <p:nvPr/>
            </p:nvPicPr>
            <p:blipFill rotWithShape="1">
              <a:blip r:embed="rId4">
                <a:alphaModFix/>
              </a:blip>
              <a:srcRect b="0" l="0" r="0" t="0"/>
              <a:stretch/>
            </p:blipFill>
            <p:spPr>
              <a:xfrm>
                <a:off x="2" y="-2"/>
                <a:ext cx="696254" cy="715334"/>
              </a:xfrm>
              <a:prstGeom prst="rect">
                <a:avLst/>
              </a:prstGeom>
              <a:noFill/>
              <a:ln>
                <a:noFill/>
              </a:ln>
            </p:spPr>
          </p:pic>
        </p:grpSp>
      </p:grpSp>
      <p:sp>
        <p:nvSpPr>
          <p:cNvPr id="331" name="Google Shape;331;p16"/>
          <p:cNvSpPr txBox="1"/>
          <p:nvPr/>
        </p:nvSpPr>
        <p:spPr>
          <a:xfrm>
            <a:off x="1587416" y="2997355"/>
            <a:ext cx="7062887" cy="863290"/>
          </a:xfrm>
          <a:prstGeom prst="rect">
            <a:avLst/>
          </a:prstGeom>
          <a:noFill/>
          <a:ln>
            <a:noFill/>
          </a:ln>
        </p:spPr>
        <p:txBody>
          <a:bodyPr anchorCtr="0" anchor="ctr" bIns="50800" lIns="50800" spcFirstLastPara="1" rIns="50800" wrap="square" tIns="50800">
            <a:spAutoFit/>
          </a:bodyPr>
          <a:lstStyle/>
          <a:p>
            <a:pPr indent="-342900" lvl="0" marL="342900" marR="0" rtl="0" algn="just">
              <a:lnSpc>
                <a:spcPct val="90000"/>
              </a:lnSpc>
              <a:spcBef>
                <a:spcPts val="0"/>
              </a:spcBef>
              <a:spcAft>
                <a:spcPts val="0"/>
              </a:spcAft>
              <a:buClr>
                <a:srgbClr val="000000"/>
              </a:buClr>
              <a:buSzPts val="2800"/>
              <a:buFont typeface="Arial"/>
              <a:buChar char="•"/>
            </a:pPr>
            <a:r>
              <a:rPr b="1" i="0" lang="en-US" sz="2800" u="none" cap="none" strike="noStrike">
                <a:solidFill>
                  <a:srgbClr val="000000"/>
                </a:solidFill>
                <a:latin typeface="Arial"/>
                <a:ea typeface="Arial"/>
                <a:cs typeface="Arial"/>
                <a:sym typeface="Arial"/>
              </a:rPr>
              <a:t>Париетальды перитоний қандай қызмет атқарады?</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25"/>
                                        </p:tgtEl>
                                        <p:attrNameLst>
                                          <p:attrName>style.visibility</p:attrName>
                                        </p:attrNameLst>
                                      </p:cBhvr>
                                      <p:to>
                                        <p:strVal val="visible"/>
                                      </p:to>
                                    </p:set>
                                    <p:anim calcmode="lin" valueType="num">
                                      <p:cBhvr additive="base">
                                        <p:cTn dur="300"/>
                                        <p:tgtEl>
                                          <p:spTgt spid="325"/>
                                        </p:tgtEl>
                                        <p:attrNameLst>
                                          <p:attrName>ppt_w</p:attrName>
                                        </p:attrNameLst>
                                      </p:cBhvr>
                                      <p:tavLst>
                                        <p:tav fmla="" tm="0">
                                          <p:val>
                                            <p:strVal val="0"/>
                                          </p:val>
                                        </p:tav>
                                        <p:tav fmla="" tm="100000">
                                          <p:val>
                                            <p:strVal val="#ppt_w"/>
                                          </p:val>
                                        </p:tav>
                                      </p:tavLst>
                                    </p:anim>
                                    <p:anim calcmode="lin" valueType="num">
                                      <p:cBhvr additive="base">
                                        <p:cTn dur="300"/>
                                        <p:tgtEl>
                                          <p:spTgt spid="32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17"/>
          <p:cNvSpPr txBox="1"/>
          <p:nvPr>
            <p:ph idx="4294967295" type="sldNum"/>
          </p:nvPr>
        </p:nvSpPr>
        <p:spPr>
          <a:xfrm>
            <a:off x="8842091" y="6324600"/>
            <a:ext cx="301907" cy="288822"/>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337" name="Google Shape;337;p17"/>
          <p:cNvSpPr txBox="1"/>
          <p:nvPr>
            <p:ph idx="4294967295" type="title"/>
          </p:nvPr>
        </p:nvSpPr>
        <p:spPr>
          <a:xfrm>
            <a:off x="-2" y="-2"/>
            <a:ext cx="9144004" cy="1143004"/>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1" lang="en-US" sz="4400"/>
              <a:t>Перитониймен байланысы</a:t>
            </a:r>
            <a:endParaRPr/>
          </a:p>
        </p:txBody>
      </p:sp>
      <p:sp>
        <p:nvSpPr>
          <p:cNvPr id="338" name="Google Shape;338;p17"/>
          <p:cNvSpPr txBox="1"/>
          <p:nvPr>
            <p:ph idx="4294967295" type="body"/>
          </p:nvPr>
        </p:nvSpPr>
        <p:spPr>
          <a:xfrm>
            <a:off x="464242" y="898855"/>
            <a:ext cx="8534401" cy="3250977"/>
          </a:xfrm>
          <a:prstGeom prst="rect">
            <a:avLst/>
          </a:prstGeom>
          <a:noFill/>
          <a:ln>
            <a:noFill/>
          </a:ln>
        </p:spPr>
        <p:txBody>
          <a:bodyPr anchorCtr="0" anchor="t" bIns="45700" lIns="45700" spcFirstLastPara="1" rIns="45700" wrap="square" tIns="45700">
            <a:normAutofit/>
          </a:bodyPr>
          <a:lstStyle/>
          <a:p>
            <a:pPr indent="-101600" lvl="2" marL="1143000" rtl="0" algn="just">
              <a:lnSpc>
                <a:spcPct val="80000"/>
              </a:lnSpc>
              <a:spcBef>
                <a:spcPts val="0"/>
              </a:spcBef>
              <a:spcAft>
                <a:spcPts val="0"/>
              </a:spcAft>
              <a:buClr>
                <a:srgbClr val="000000"/>
              </a:buClr>
              <a:buSzPts val="2000"/>
              <a:buFont typeface="Arial"/>
              <a:buNone/>
            </a:pPr>
            <a:r>
              <a:t/>
            </a:r>
            <a:endParaRPr sz="2000">
              <a:solidFill>
                <a:srgbClr val="000000"/>
              </a:solidFill>
            </a:endParaRPr>
          </a:p>
          <a:p>
            <a:pPr indent="-101600" lvl="2" marL="1143000" rtl="0" algn="just">
              <a:lnSpc>
                <a:spcPct val="80000"/>
              </a:lnSpc>
              <a:spcBef>
                <a:spcPts val="0"/>
              </a:spcBef>
              <a:spcAft>
                <a:spcPts val="0"/>
              </a:spcAft>
              <a:buClr>
                <a:srgbClr val="000000"/>
              </a:buClr>
              <a:buSzPts val="2000"/>
              <a:buFont typeface="Arial"/>
              <a:buNone/>
            </a:pPr>
            <a:r>
              <a:t/>
            </a:r>
            <a:endParaRPr sz="2000">
              <a:solidFill>
                <a:srgbClr val="000000"/>
              </a:solidFill>
            </a:endParaRPr>
          </a:p>
          <a:p>
            <a:pPr indent="-101600" lvl="2" marL="1143000" rtl="0" algn="just">
              <a:lnSpc>
                <a:spcPct val="80000"/>
              </a:lnSpc>
              <a:spcBef>
                <a:spcPts val="0"/>
              </a:spcBef>
              <a:spcAft>
                <a:spcPts val="0"/>
              </a:spcAft>
              <a:buClr>
                <a:srgbClr val="000000"/>
              </a:buClr>
              <a:buSzPts val="2000"/>
              <a:buFont typeface="Arial"/>
              <a:buNone/>
            </a:pPr>
            <a:r>
              <a:t/>
            </a:r>
            <a:endParaRPr sz="2000">
              <a:solidFill>
                <a:srgbClr val="000000"/>
              </a:solidFill>
            </a:endParaRPr>
          </a:p>
          <a:p>
            <a:pPr indent="-342900" lvl="0" marL="342900" rtl="0" algn="just">
              <a:lnSpc>
                <a:spcPct val="80000"/>
              </a:lnSpc>
              <a:spcBef>
                <a:spcPts val="600"/>
              </a:spcBef>
              <a:spcAft>
                <a:spcPts val="0"/>
              </a:spcAft>
              <a:buClr>
                <a:srgbClr val="000000"/>
              </a:buClr>
              <a:buSzPts val="2800"/>
              <a:buFont typeface="Arial"/>
              <a:buChar char="•"/>
            </a:pPr>
            <a:r>
              <a:rPr b="1" lang="en-US" sz="2800">
                <a:solidFill>
                  <a:srgbClr val="000000"/>
                </a:solidFill>
              </a:rPr>
              <a:t> кіші оментум (сальник) - </a:t>
            </a:r>
            <a:r>
              <a:rPr b="0" lang="en-US"/>
              <a:t>асқазанның аз қисаюынан бауырға дейін созылатын вентральды ішек</a:t>
            </a:r>
            <a:endParaRPr b="0"/>
          </a:p>
          <a:p>
            <a:pPr indent="-342900" lvl="0" marL="342900" rtl="0" algn="just">
              <a:lnSpc>
                <a:spcPct val="80000"/>
              </a:lnSpc>
              <a:spcBef>
                <a:spcPts val="600"/>
              </a:spcBef>
              <a:spcAft>
                <a:spcPts val="0"/>
              </a:spcAft>
              <a:buClr>
                <a:srgbClr val="000000"/>
              </a:buClr>
              <a:buSzPts val="2800"/>
              <a:buFont typeface="Arial"/>
              <a:buChar char="•"/>
            </a:pPr>
            <a:r>
              <a:rPr b="1" lang="en-US" sz="2800">
                <a:solidFill>
                  <a:srgbClr val="000000"/>
                </a:solidFill>
              </a:rPr>
              <a:t>үлкен оментум (сальник) - </a:t>
            </a:r>
            <a:r>
              <a:rPr b="0" lang="en-US"/>
              <a:t>асқазанның үлкен қисаюынан ілулі</a:t>
            </a:r>
            <a:endParaRPr/>
          </a:p>
        </p:txBody>
      </p:sp>
      <p:grpSp>
        <p:nvGrpSpPr>
          <p:cNvPr id="339" name="Google Shape;339;p17"/>
          <p:cNvGrpSpPr/>
          <p:nvPr/>
        </p:nvGrpSpPr>
        <p:grpSpPr>
          <a:xfrm>
            <a:off x="-74260" y="6205463"/>
            <a:ext cx="12248972" cy="755702"/>
            <a:chOff x="-1" y="-2"/>
            <a:chExt cx="12248970" cy="755701"/>
          </a:xfrm>
        </p:grpSpPr>
        <p:sp>
          <p:nvSpPr>
            <p:cNvPr id="340" name="Google Shape;340;p17"/>
            <p:cNvSpPr/>
            <p:nvPr/>
          </p:nvSpPr>
          <p:spPr>
            <a:xfrm>
              <a:off x="2797115" y="18571"/>
              <a:ext cx="9451854" cy="684194"/>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341" name="Google Shape;341;p17"/>
            <p:cNvSpPr/>
            <p:nvPr/>
          </p:nvSpPr>
          <p:spPr>
            <a:xfrm>
              <a:off x="58514" y="16860"/>
              <a:ext cx="2922819" cy="738839"/>
            </a:xfrm>
            <a:prstGeom prst="rect">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342" name="Google Shape;342;p17"/>
            <p:cNvPicPr preferRelativeResize="0"/>
            <p:nvPr/>
          </p:nvPicPr>
          <p:blipFill rotWithShape="1">
            <a:blip r:embed="rId3">
              <a:alphaModFix/>
            </a:blip>
            <a:srcRect b="0" l="0" r="0" t="0"/>
            <a:stretch/>
          </p:blipFill>
          <p:spPr>
            <a:xfrm>
              <a:off x="-1" y="-2"/>
              <a:ext cx="704327" cy="613871"/>
            </a:xfrm>
            <a:prstGeom prst="rect">
              <a:avLst/>
            </a:prstGeom>
            <a:noFill/>
            <a:ln>
              <a:noFill/>
            </a:ln>
          </p:spPr>
        </p:pic>
        <p:sp>
          <p:nvSpPr>
            <p:cNvPr id="343" name="Google Shape;343;p17"/>
            <p:cNvSpPr txBox="1"/>
            <p:nvPr/>
          </p:nvSpPr>
          <p:spPr>
            <a:xfrm>
              <a:off x="696107" y="153863"/>
              <a:ext cx="2223691"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
        <p:nvSpPr>
          <p:cNvPr id="344" name="Google Shape;344;p17"/>
          <p:cNvSpPr txBox="1"/>
          <p:nvPr/>
        </p:nvSpPr>
        <p:spPr>
          <a:xfrm>
            <a:off x="1573943" y="3590188"/>
            <a:ext cx="7062887" cy="863291"/>
          </a:xfrm>
          <a:prstGeom prst="rect">
            <a:avLst/>
          </a:prstGeom>
          <a:noFill/>
          <a:ln>
            <a:noFill/>
          </a:ln>
        </p:spPr>
        <p:txBody>
          <a:bodyPr anchorCtr="0" anchor="ctr" bIns="50800" lIns="50800" spcFirstLastPara="1" rIns="50800" wrap="square" tIns="50800">
            <a:spAutoFit/>
          </a:bodyPr>
          <a:lstStyle/>
          <a:p>
            <a:pPr indent="-342900" lvl="0" marL="342900" marR="0" rtl="0" algn="just">
              <a:lnSpc>
                <a:spcPct val="90000"/>
              </a:lnSpc>
              <a:spcBef>
                <a:spcPts val="0"/>
              </a:spcBef>
              <a:spcAft>
                <a:spcPts val="0"/>
              </a:spcAft>
              <a:buClr>
                <a:srgbClr val="000000"/>
              </a:buClr>
              <a:buSzPts val="2800"/>
              <a:buFont typeface="Arial"/>
              <a:buChar char="•"/>
            </a:pPr>
            <a:r>
              <a:rPr b="1" i="0" lang="en-US" sz="2800" u="none" cap="none" strike="noStrike">
                <a:solidFill>
                  <a:srgbClr val="000000"/>
                </a:solidFill>
                <a:latin typeface="Arial"/>
                <a:ea typeface="Arial"/>
                <a:cs typeface="Arial"/>
                <a:sym typeface="Arial"/>
              </a:rPr>
              <a:t>kіші және үлкен оментумның қызметі қандай??</a:t>
            </a:r>
            <a:endParaRPr/>
          </a:p>
        </p:txBody>
      </p:sp>
      <p:grpSp>
        <p:nvGrpSpPr>
          <p:cNvPr id="345" name="Google Shape;345;p17"/>
          <p:cNvGrpSpPr/>
          <p:nvPr/>
        </p:nvGrpSpPr>
        <p:grpSpPr>
          <a:xfrm>
            <a:off x="601858" y="3518161"/>
            <a:ext cx="980377" cy="1007343"/>
            <a:chOff x="-1" y="-2"/>
            <a:chExt cx="980375" cy="1007341"/>
          </a:xfrm>
        </p:grpSpPr>
        <p:sp>
          <p:nvSpPr>
            <p:cNvPr id="346" name="Google Shape;346;p17"/>
            <p:cNvSpPr/>
            <p:nvPr/>
          </p:nvSpPr>
          <p:spPr>
            <a:xfrm>
              <a:off x="-1" y="-2"/>
              <a:ext cx="980375" cy="1007341"/>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sp>
          <p:nvSpPr>
            <p:cNvPr id="347" name="Google Shape;347;p17"/>
            <p:cNvSpPr/>
            <p:nvPr/>
          </p:nvSpPr>
          <p:spPr>
            <a:xfrm>
              <a:off x="165066" y="169585"/>
              <a:ext cx="650361" cy="668151"/>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grpSp>
          <p:nvGrpSpPr>
            <p:cNvPr id="348" name="Google Shape;348;p17"/>
            <p:cNvGrpSpPr/>
            <p:nvPr/>
          </p:nvGrpSpPr>
          <p:grpSpPr>
            <a:xfrm>
              <a:off x="142133" y="146024"/>
              <a:ext cx="696259" cy="715335"/>
              <a:chOff x="-2" y="-2"/>
              <a:chExt cx="696258" cy="715334"/>
            </a:xfrm>
          </p:grpSpPr>
          <p:sp>
            <p:nvSpPr>
              <p:cNvPr id="349" name="Google Shape;349;p17"/>
              <p:cNvSpPr/>
              <p:nvPr/>
            </p:nvSpPr>
            <p:spPr>
              <a:xfrm>
                <a:off x="-2" y="-1"/>
                <a:ext cx="696256" cy="715328"/>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1200"/>
                  <a:buFont typeface="Trebuchet MS"/>
                  <a:buNone/>
                </a:pPr>
                <a:r>
                  <a:t/>
                </a:r>
                <a:endParaRPr b="0" i="0" sz="1200" u="none" cap="none" strike="noStrike">
                  <a:solidFill>
                    <a:srgbClr val="000000"/>
                  </a:solidFill>
                  <a:latin typeface="Trebuchet MS"/>
                  <a:ea typeface="Trebuchet MS"/>
                  <a:cs typeface="Trebuchet MS"/>
                  <a:sym typeface="Trebuchet MS"/>
                </a:endParaRPr>
              </a:p>
            </p:txBody>
          </p:sp>
          <p:pic>
            <p:nvPicPr>
              <p:cNvPr descr="image3.png" id="350" name="Google Shape;350;p17"/>
              <p:cNvPicPr preferRelativeResize="0"/>
              <p:nvPr/>
            </p:nvPicPr>
            <p:blipFill rotWithShape="1">
              <a:blip r:embed="rId4">
                <a:alphaModFix/>
              </a:blip>
              <a:srcRect b="0" l="0" r="0" t="0"/>
              <a:stretch/>
            </p:blipFill>
            <p:spPr>
              <a:xfrm>
                <a:off x="2" y="-2"/>
                <a:ext cx="696254" cy="715334"/>
              </a:xfrm>
              <a:prstGeom prst="rect">
                <a:avLst/>
              </a:prstGeom>
              <a:noFill/>
              <a:ln>
                <a:noFill/>
              </a:ln>
            </p:spPr>
          </p:pic>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45"/>
                                        </p:tgtEl>
                                        <p:attrNameLst>
                                          <p:attrName>style.visibility</p:attrName>
                                        </p:attrNameLst>
                                      </p:cBhvr>
                                      <p:to>
                                        <p:strVal val="visible"/>
                                      </p:to>
                                    </p:set>
                                    <p:anim calcmode="lin" valueType="num">
                                      <p:cBhvr additive="base">
                                        <p:cTn dur="300"/>
                                        <p:tgtEl>
                                          <p:spTgt spid="345"/>
                                        </p:tgtEl>
                                        <p:attrNameLst>
                                          <p:attrName>ppt_w</p:attrName>
                                        </p:attrNameLst>
                                      </p:cBhvr>
                                      <p:tavLst>
                                        <p:tav fmla="" tm="0">
                                          <p:val>
                                            <p:strVal val="0"/>
                                          </p:val>
                                        </p:tav>
                                        <p:tav fmla="" tm="100000">
                                          <p:val>
                                            <p:strVal val="#ppt_w"/>
                                          </p:val>
                                        </p:tav>
                                      </p:tavLst>
                                    </p:anim>
                                    <p:anim calcmode="lin" valueType="num">
                                      <p:cBhvr additive="base">
                                        <p:cTn dur="300"/>
                                        <p:tgtEl>
                                          <p:spTgt spid="34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18"/>
          <p:cNvSpPr txBox="1"/>
          <p:nvPr>
            <p:ph idx="4294967295" type="sldNum"/>
          </p:nvPr>
        </p:nvSpPr>
        <p:spPr>
          <a:xfrm>
            <a:off x="8842091" y="6324600"/>
            <a:ext cx="301907" cy="288822"/>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356" name="Google Shape;356;p18"/>
          <p:cNvSpPr txBox="1"/>
          <p:nvPr>
            <p:ph idx="4294967295" type="body"/>
          </p:nvPr>
        </p:nvSpPr>
        <p:spPr>
          <a:xfrm>
            <a:off x="412587" y="1124080"/>
            <a:ext cx="8534401" cy="3768215"/>
          </a:xfrm>
          <a:prstGeom prst="rect">
            <a:avLst/>
          </a:prstGeom>
          <a:noFill/>
          <a:ln>
            <a:noFill/>
          </a:ln>
        </p:spPr>
        <p:txBody>
          <a:bodyPr anchorCtr="0" anchor="t" bIns="45700" lIns="45700" spcFirstLastPara="1" rIns="45700" wrap="square" tIns="45700">
            <a:normAutofit/>
          </a:bodyPr>
          <a:lstStyle/>
          <a:p>
            <a:pPr indent="-342900" lvl="0" marL="342900" rtl="0" algn="l">
              <a:lnSpc>
                <a:spcPct val="80000"/>
              </a:lnSpc>
              <a:spcBef>
                <a:spcPts val="0"/>
              </a:spcBef>
              <a:spcAft>
                <a:spcPts val="0"/>
              </a:spcAft>
              <a:buClr>
                <a:srgbClr val="000000"/>
              </a:buClr>
              <a:buSzPts val="2000"/>
              <a:buFont typeface="Arial"/>
              <a:buNone/>
            </a:pPr>
            <a:r>
              <a:t/>
            </a:r>
            <a:endParaRPr sz="2000">
              <a:solidFill>
                <a:srgbClr val="000000"/>
              </a:solidFill>
            </a:endParaRPr>
          </a:p>
          <a:p>
            <a:pPr indent="-158750" lvl="1" marL="742950" rtl="0" algn="l">
              <a:lnSpc>
                <a:spcPct val="80000"/>
              </a:lnSpc>
              <a:spcBef>
                <a:spcPts val="0"/>
              </a:spcBef>
              <a:spcAft>
                <a:spcPts val="0"/>
              </a:spcAft>
              <a:buClr>
                <a:srgbClr val="000000"/>
              </a:buClr>
              <a:buSzPts val="2000"/>
              <a:buFont typeface="Arial"/>
              <a:buNone/>
            </a:pPr>
            <a:r>
              <a:t/>
            </a:r>
            <a:endParaRPr sz="2000">
              <a:solidFill>
                <a:srgbClr val="000000"/>
              </a:solidFill>
            </a:endParaRPr>
          </a:p>
          <a:p>
            <a:pPr indent="-342900" lvl="0" marL="342900" rtl="0" algn="l">
              <a:lnSpc>
                <a:spcPct val="80000"/>
              </a:lnSpc>
              <a:spcBef>
                <a:spcPts val="500"/>
              </a:spcBef>
              <a:spcAft>
                <a:spcPts val="0"/>
              </a:spcAft>
              <a:buClr>
                <a:srgbClr val="000000"/>
              </a:buClr>
              <a:buSzPts val="2400"/>
              <a:buFont typeface="Arial"/>
              <a:buChar char="•"/>
            </a:pPr>
            <a:r>
              <a:rPr b="1" lang="en-US">
                <a:solidFill>
                  <a:srgbClr val="000000"/>
                </a:solidFill>
              </a:rPr>
              <a:t>мезоколон</a:t>
            </a:r>
            <a:r>
              <a:rPr b="0" lang="en-US"/>
              <a:t> - ішектің артқы қабырғасына тоқ ішекті бекітетін мезентерия кеңеюі</a:t>
            </a:r>
            <a:endParaRPr sz="800"/>
          </a:p>
          <a:p>
            <a:pPr indent="-342900" lvl="0" marL="342900" rtl="0" algn="l">
              <a:lnSpc>
                <a:spcPct val="80000"/>
              </a:lnSpc>
              <a:spcBef>
                <a:spcPts val="500"/>
              </a:spcBef>
              <a:spcAft>
                <a:spcPts val="0"/>
              </a:spcAft>
              <a:buClr>
                <a:srgbClr val="000000"/>
              </a:buClr>
              <a:buSzPts val="2400"/>
              <a:buFont typeface="Arial"/>
              <a:buChar char="•"/>
            </a:pPr>
            <a:r>
              <a:rPr b="1" lang="en-US">
                <a:solidFill>
                  <a:srgbClr val="000000"/>
                </a:solidFill>
              </a:rPr>
              <a:t>интраперитональды</a:t>
            </a:r>
            <a:r>
              <a:rPr b="0" lang="en-US"/>
              <a:t> - екі жағынан қарыншамен қоршалған кездеiмүше </a:t>
            </a:r>
            <a:endParaRPr b="0"/>
          </a:p>
          <a:p>
            <a:pPr indent="-342900" lvl="0" marL="342900" rtl="0" algn="l">
              <a:lnSpc>
                <a:spcPct val="80000"/>
              </a:lnSpc>
              <a:spcBef>
                <a:spcPts val="500"/>
              </a:spcBef>
              <a:spcAft>
                <a:spcPts val="0"/>
              </a:spcAft>
              <a:buClr>
                <a:srgbClr val="000000"/>
              </a:buClr>
              <a:buSzPts val="2400"/>
              <a:buFont typeface="Arial"/>
              <a:buChar char="•"/>
            </a:pPr>
            <a:r>
              <a:rPr b="1" lang="en-US">
                <a:solidFill>
                  <a:srgbClr val="000000"/>
                </a:solidFill>
              </a:rPr>
              <a:t>ретроперитональды</a:t>
            </a:r>
            <a:r>
              <a:rPr b="0" lang="en-US"/>
              <a:t> - дене артқы қабырға қабырғасында жатқанда және оның алдыңғы жағынан перитониймен жабылғанда</a:t>
            </a:r>
            <a:endParaRPr/>
          </a:p>
        </p:txBody>
      </p:sp>
      <p:grpSp>
        <p:nvGrpSpPr>
          <p:cNvPr id="357" name="Google Shape;357;p18"/>
          <p:cNvGrpSpPr/>
          <p:nvPr/>
        </p:nvGrpSpPr>
        <p:grpSpPr>
          <a:xfrm>
            <a:off x="-74260" y="6205463"/>
            <a:ext cx="12248972" cy="755702"/>
            <a:chOff x="-1" y="-2"/>
            <a:chExt cx="12248970" cy="755701"/>
          </a:xfrm>
        </p:grpSpPr>
        <p:sp>
          <p:nvSpPr>
            <p:cNvPr id="358" name="Google Shape;358;p18"/>
            <p:cNvSpPr/>
            <p:nvPr/>
          </p:nvSpPr>
          <p:spPr>
            <a:xfrm>
              <a:off x="2797115" y="18571"/>
              <a:ext cx="9451854" cy="684194"/>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359" name="Google Shape;359;p18"/>
            <p:cNvSpPr/>
            <p:nvPr/>
          </p:nvSpPr>
          <p:spPr>
            <a:xfrm>
              <a:off x="58514" y="16860"/>
              <a:ext cx="2922819" cy="738839"/>
            </a:xfrm>
            <a:prstGeom prst="rect">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360" name="Google Shape;360;p18"/>
            <p:cNvPicPr preferRelativeResize="0"/>
            <p:nvPr/>
          </p:nvPicPr>
          <p:blipFill rotWithShape="1">
            <a:blip r:embed="rId3">
              <a:alphaModFix/>
            </a:blip>
            <a:srcRect b="0" l="0" r="0" t="0"/>
            <a:stretch/>
          </p:blipFill>
          <p:spPr>
            <a:xfrm>
              <a:off x="-1" y="-2"/>
              <a:ext cx="704327" cy="613871"/>
            </a:xfrm>
            <a:prstGeom prst="rect">
              <a:avLst/>
            </a:prstGeom>
            <a:noFill/>
            <a:ln>
              <a:noFill/>
            </a:ln>
          </p:spPr>
        </p:pic>
        <p:sp>
          <p:nvSpPr>
            <p:cNvPr id="361" name="Google Shape;361;p18"/>
            <p:cNvSpPr txBox="1"/>
            <p:nvPr/>
          </p:nvSpPr>
          <p:spPr>
            <a:xfrm>
              <a:off x="696107" y="153863"/>
              <a:ext cx="2223691"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
        <p:nvSpPr>
          <p:cNvPr id="362" name="Google Shape;362;p18"/>
          <p:cNvSpPr txBox="1"/>
          <p:nvPr/>
        </p:nvSpPr>
        <p:spPr>
          <a:xfrm>
            <a:off x="-2" y="161680"/>
            <a:ext cx="9144004" cy="1143003"/>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1" i="0" lang="en-US" sz="4400" u="none" cap="none" strike="noStrike">
                <a:solidFill>
                  <a:srgbClr val="000000"/>
                </a:solidFill>
                <a:latin typeface="Arial"/>
                <a:ea typeface="Arial"/>
                <a:cs typeface="Arial"/>
                <a:sym typeface="Arial"/>
              </a:rPr>
              <a:t>Перитониймен байланысы</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19"/>
          <p:cNvSpPr txBox="1"/>
          <p:nvPr/>
        </p:nvSpPr>
        <p:spPr>
          <a:xfrm>
            <a:off x="1679696" y="5315587"/>
            <a:ext cx="6337018" cy="320039"/>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Arial"/>
                <a:ea typeface="Arial"/>
                <a:cs typeface="Arial"/>
                <a:sym typeface="Arial"/>
              </a:rPr>
              <a:t>Copyright © The McGraw-Hill Companies, Inc. Permission required for reproduction or display.</a:t>
            </a:r>
            <a:endParaRPr/>
          </a:p>
          <a:p>
            <a:pPr indent="0" lvl="0" marL="0" marR="0" rtl="0" algn="l">
              <a:lnSpc>
                <a:spcPct val="100000"/>
              </a:lnSpc>
              <a:spcBef>
                <a:spcPts val="0"/>
              </a:spcBef>
              <a:spcAft>
                <a:spcPts val="0"/>
              </a:spcAft>
              <a:buClr>
                <a:srgbClr val="444444"/>
              </a:buClr>
              <a:buSzPts val="900"/>
              <a:buFont typeface="Helvetica Neue"/>
              <a:buNone/>
            </a:pPr>
            <a:r>
              <a:rPr b="0" i="0" lang="en-US" sz="900" u="none" cap="none" strike="noStrike">
                <a:solidFill>
                  <a:srgbClr val="444444"/>
                </a:solidFill>
                <a:latin typeface="Helvetica Neue"/>
                <a:ea typeface="Helvetica Neue"/>
                <a:cs typeface="Helvetica Neue"/>
                <a:sym typeface="Helvetica Neue"/>
              </a:rPr>
              <a:t>Figure from: Saladin, Anatomy &amp; Physiology, McGraw Hill, 2018</a:t>
            </a:r>
            <a:endParaRPr/>
          </a:p>
        </p:txBody>
      </p:sp>
      <p:grpSp>
        <p:nvGrpSpPr>
          <p:cNvPr id="368" name="Google Shape;368;p19"/>
          <p:cNvGrpSpPr/>
          <p:nvPr/>
        </p:nvGrpSpPr>
        <p:grpSpPr>
          <a:xfrm>
            <a:off x="-74260" y="6165042"/>
            <a:ext cx="12248972" cy="755702"/>
            <a:chOff x="-1" y="-2"/>
            <a:chExt cx="12248970" cy="755701"/>
          </a:xfrm>
        </p:grpSpPr>
        <p:sp>
          <p:nvSpPr>
            <p:cNvPr id="369" name="Google Shape;369;p19"/>
            <p:cNvSpPr/>
            <p:nvPr/>
          </p:nvSpPr>
          <p:spPr>
            <a:xfrm>
              <a:off x="2797115" y="18571"/>
              <a:ext cx="9451854" cy="684194"/>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370" name="Google Shape;370;p19"/>
            <p:cNvSpPr/>
            <p:nvPr/>
          </p:nvSpPr>
          <p:spPr>
            <a:xfrm>
              <a:off x="58514" y="16860"/>
              <a:ext cx="2922819" cy="738839"/>
            </a:xfrm>
            <a:prstGeom prst="rect">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371" name="Google Shape;371;p19"/>
            <p:cNvPicPr preferRelativeResize="0"/>
            <p:nvPr/>
          </p:nvPicPr>
          <p:blipFill rotWithShape="1">
            <a:blip r:embed="rId3">
              <a:alphaModFix/>
            </a:blip>
            <a:srcRect b="0" l="0" r="0" t="0"/>
            <a:stretch/>
          </p:blipFill>
          <p:spPr>
            <a:xfrm>
              <a:off x="-1" y="-2"/>
              <a:ext cx="704327" cy="613871"/>
            </a:xfrm>
            <a:prstGeom prst="rect">
              <a:avLst/>
            </a:prstGeom>
            <a:noFill/>
            <a:ln>
              <a:noFill/>
            </a:ln>
          </p:spPr>
        </p:pic>
        <p:sp>
          <p:nvSpPr>
            <p:cNvPr id="372" name="Google Shape;372;p19"/>
            <p:cNvSpPr txBox="1"/>
            <p:nvPr/>
          </p:nvSpPr>
          <p:spPr>
            <a:xfrm>
              <a:off x="696107" y="153863"/>
              <a:ext cx="2223691"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pic>
        <p:nvPicPr>
          <p:cNvPr descr="Screen Shot 2020-09-10 at 15.16.16.png" id="373" name="Google Shape;373;p19"/>
          <p:cNvPicPr preferRelativeResize="0"/>
          <p:nvPr/>
        </p:nvPicPr>
        <p:blipFill rotWithShape="1">
          <a:blip r:embed="rId4">
            <a:alphaModFix/>
          </a:blip>
          <a:srcRect b="0" l="0" r="0" t="0"/>
          <a:stretch/>
        </p:blipFill>
        <p:spPr>
          <a:xfrm>
            <a:off x="244143" y="349057"/>
            <a:ext cx="8845077" cy="491393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 name="Shape 32"/>
        <p:cNvGrpSpPr/>
        <p:nvPr/>
      </p:nvGrpSpPr>
      <p:grpSpPr>
        <a:xfrm>
          <a:off x="0" y="0"/>
          <a:ext cx="0" cy="0"/>
          <a:chOff x="0" y="0"/>
          <a:chExt cx="0" cy="0"/>
        </a:xfrm>
      </p:grpSpPr>
      <p:sp>
        <p:nvSpPr>
          <p:cNvPr id="33" name="Google Shape;33;p2"/>
          <p:cNvSpPr txBox="1"/>
          <p:nvPr>
            <p:ph type="title"/>
          </p:nvPr>
        </p:nvSpPr>
        <p:spPr>
          <a:xfrm>
            <a:off x="311698" y="273570"/>
            <a:ext cx="8520604" cy="572712"/>
          </a:xfrm>
          <a:prstGeom prst="rect">
            <a:avLst/>
          </a:prstGeom>
          <a:noFill/>
          <a:ln>
            <a:noFill/>
          </a:ln>
        </p:spPr>
        <p:txBody>
          <a:bodyPr anchorCtr="0" anchor="t" bIns="91400" lIns="91400" spcFirstLastPara="1" rIns="91400" wrap="square" tIns="91400">
            <a:normAutofit/>
          </a:bodyPr>
          <a:lstStyle/>
          <a:p>
            <a:pPr indent="0" lvl="0" marL="0" marR="0" rtl="0" algn="ctr">
              <a:lnSpc>
                <a:spcPct val="100000"/>
              </a:lnSpc>
              <a:spcBef>
                <a:spcPts val="0"/>
              </a:spcBef>
              <a:spcAft>
                <a:spcPts val="0"/>
              </a:spcAft>
              <a:buClr>
                <a:srgbClr val="000000"/>
              </a:buClr>
              <a:buSzPts val="2600"/>
              <a:buFont typeface="Georgia"/>
              <a:buNone/>
            </a:pPr>
            <a:r>
              <a:rPr b="1" lang="en-US" sz="2600">
                <a:latin typeface="Georgia"/>
                <a:ea typeface="Georgia"/>
                <a:cs typeface="Georgia"/>
                <a:sym typeface="Georgia"/>
              </a:rPr>
              <a:t>LEARNING OUTCOMES</a:t>
            </a:r>
            <a:endParaRPr/>
          </a:p>
        </p:txBody>
      </p:sp>
      <p:sp>
        <p:nvSpPr>
          <p:cNvPr id="34" name="Google Shape;34;p2"/>
          <p:cNvSpPr txBox="1"/>
          <p:nvPr>
            <p:ph idx="1" type="body"/>
          </p:nvPr>
        </p:nvSpPr>
        <p:spPr>
          <a:xfrm>
            <a:off x="311698" y="1382985"/>
            <a:ext cx="8520604" cy="4711810"/>
          </a:xfrm>
          <a:prstGeom prst="rect">
            <a:avLst/>
          </a:prstGeom>
          <a:noFill/>
          <a:ln>
            <a:noFill/>
          </a:ln>
        </p:spPr>
        <p:txBody>
          <a:bodyPr anchorCtr="0" anchor="t" bIns="91400" lIns="91400" spcFirstLastPara="1" rIns="91400" wrap="square" tIns="91400">
            <a:normAutofit/>
          </a:bodyPr>
          <a:lstStyle/>
          <a:p>
            <a:pPr indent="0" lvl="0" marL="0" rtl="0" algn="just">
              <a:lnSpc>
                <a:spcPct val="100000"/>
              </a:lnSpc>
              <a:spcBef>
                <a:spcPts val="0"/>
              </a:spcBef>
              <a:spcAft>
                <a:spcPts val="0"/>
              </a:spcAft>
              <a:buClr>
                <a:srgbClr val="000000"/>
              </a:buClr>
              <a:buSzPts val="1400"/>
              <a:buFont typeface="Georgia"/>
              <a:buNone/>
            </a:pPr>
            <a:r>
              <a:rPr b="1" lang="en-US" sz="1400">
                <a:solidFill>
                  <a:srgbClr val="000000"/>
                </a:solidFill>
                <a:latin typeface="Georgia"/>
                <a:ea typeface="Georgia"/>
                <a:cs typeface="Georgia"/>
                <a:sym typeface="Georgia"/>
              </a:rPr>
              <a:t>Сабақ нәтижесінде сіз:</a:t>
            </a:r>
            <a:endParaRPr/>
          </a:p>
          <a:p>
            <a:pPr indent="0" lvl="0" marL="0" rtl="0" algn="just">
              <a:lnSpc>
                <a:spcPct val="100000"/>
              </a:lnSpc>
              <a:spcBef>
                <a:spcPts val="0"/>
              </a:spcBef>
              <a:spcAft>
                <a:spcPts val="0"/>
              </a:spcAft>
              <a:buClr>
                <a:srgbClr val="000000"/>
              </a:buClr>
              <a:buSzPts val="1400"/>
              <a:buFont typeface="Georgia"/>
              <a:buNone/>
            </a:pPr>
            <a:r>
              <a:t/>
            </a:r>
            <a:endParaRPr b="1" sz="1400">
              <a:solidFill>
                <a:srgbClr val="000000"/>
              </a:solidFill>
              <a:latin typeface="Georgia"/>
              <a:ea typeface="Georgia"/>
              <a:cs typeface="Georgia"/>
              <a:sym typeface="Georgia"/>
            </a:endParaRPr>
          </a:p>
          <a:p>
            <a:pPr indent="-140368" lvl="0" marL="140368" rtl="0" algn="just">
              <a:lnSpc>
                <a:spcPct val="100000"/>
              </a:lnSpc>
              <a:spcBef>
                <a:spcPts val="0"/>
              </a:spcBef>
              <a:spcAft>
                <a:spcPts val="0"/>
              </a:spcAft>
              <a:buClr>
                <a:srgbClr val="000000"/>
              </a:buClr>
              <a:buSzPts val="840"/>
              <a:buFont typeface="Georgia"/>
              <a:buChar char="•"/>
            </a:pPr>
            <a:r>
              <a:rPr b="1" lang="en-US" sz="1400">
                <a:solidFill>
                  <a:srgbClr val="000000"/>
                </a:solidFill>
                <a:latin typeface="Georgia"/>
                <a:ea typeface="Georgia"/>
                <a:cs typeface="Georgia"/>
                <a:sym typeface="Georgia"/>
              </a:rPr>
              <a:t> Асқорыту жүйесінің функциялары мен негізгі физиологиялық процестерін атап өтіңіз;</a:t>
            </a:r>
            <a:endParaRPr/>
          </a:p>
          <a:p>
            <a:pPr indent="-140368" lvl="0" marL="140368" rtl="0" algn="just">
              <a:lnSpc>
                <a:spcPct val="100000"/>
              </a:lnSpc>
              <a:spcBef>
                <a:spcPts val="0"/>
              </a:spcBef>
              <a:spcAft>
                <a:spcPts val="0"/>
              </a:spcAft>
              <a:buClr>
                <a:srgbClr val="000000"/>
              </a:buClr>
              <a:buSzPts val="840"/>
              <a:buFont typeface="Georgia"/>
              <a:buChar char="•"/>
            </a:pPr>
            <a:r>
              <a:rPr b="1" lang="en-US" sz="1400">
                <a:solidFill>
                  <a:srgbClr val="000000"/>
                </a:solidFill>
                <a:latin typeface="Georgia"/>
                <a:ea typeface="Georgia"/>
                <a:cs typeface="Georgia"/>
                <a:sym typeface="Georgia"/>
              </a:rPr>
              <a:t> Механикалық және химиялық ас қорытуды ажырата білу;</a:t>
            </a:r>
            <a:endParaRPr/>
          </a:p>
          <a:p>
            <a:pPr indent="-140368" lvl="0" marL="140368" rtl="0" algn="just">
              <a:lnSpc>
                <a:spcPct val="100000"/>
              </a:lnSpc>
              <a:spcBef>
                <a:spcPts val="0"/>
              </a:spcBef>
              <a:spcAft>
                <a:spcPts val="0"/>
              </a:spcAft>
              <a:buClr>
                <a:srgbClr val="000000"/>
              </a:buClr>
              <a:buSzPts val="840"/>
              <a:buFont typeface="Georgia"/>
              <a:buChar char="•"/>
            </a:pPr>
            <a:r>
              <a:rPr b="1" lang="en-US" sz="1400">
                <a:solidFill>
                  <a:srgbClr val="000000"/>
                </a:solidFill>
                <a:latin typeface="Georgia"/>
                <a:ea typeface="Georgia"/>
                <a:cs typeface="Georgia"/>
                <a:sym typeface="Georgia"/>
              </a:rPr>
              <a:t> Барлық химиялық ас қорытудың негізінде жатқан негізгі химиялық процесті анықтаңыз, осы процестің негізгі субстраттары мен өнімдерін атаңыз;</a:t>
            </a:r>
            <a:endParaRPr/>
          </a:p>
          <a:p>
            <a:pPr indent="-140368" lvl="0" marL="140368" rtl="0" algn="just">
              <a:lnSpc>
                <a:spcPct val="100000"/>
              </a:lnSpc>
              <a:spcBef>
                <a:spcPts val="0"/>
              </a:spcBef>
              <a:spcAft>
                <a:spcPts val="0"/>
              </a:spcAft>
              <a:buClr>
                <a:srgbClr val="000000"/>
              </a:buClr>
              <a:buSzPts val="840"/>
              <a:buFont typeface="Georgia"/>
              <a:buChar char="•"/>
            </a:pPr>
            <a:r>
              <a:rPr b="1" lang="en-US" sz="1400">
                <a:solidFill>
                  <a:srgbClr val="000000"/>
                </a:solidFill>
                <a:latin typeface="Georgia"/>
                <a:ea typeface="Georgia"/>
                <a:cs typeface="Georgia"/>
                <a:sym typeface="Georgia"/>
              </a:rPr>
              <a:t> Асқорыту трактінің аймақтарын және ас қорыту жүйесінің қосымша мүшелерін тізімдеңіз;</a:t>
            </a:r>
            <a:endParaRPr/>
          </a:p>
          <a:p>
            <a:pPr indent="-140368" lvl="0" marL="140368" rtl="0" algn="just">
              <a:lnSpc>
                <a:spcPct val="100000"/>
              </a:lnSpc>
              <a:spcBef>
                <a:spcPts val="0"/>
              </a:spcBef>
              <a:spcAft>
                <a:spcPts val="0"/>
              </a:spcAft>
              <a:buClr>
                <a:srgbClr val="000000"/>
              </a:buClr>
              <a:buSzPts val="840"/>
              <a:buFont typeface="Georgia"/>
              <a:buChar char="•"/>
            </a:pPr>
            <a:r>
              <a:rPr b="1" lang="en-US" sz="1400">
                <a:solidFill>
                  <a:srgbClr val="000000"/>
                </a:solidFill>
                <a:latin typeface="Georgia"/>
                <a:ea typeface="Georgia"/>
                <a:cs typeface="Georgia"/>
                <a:sym typeface="Georgia"/>
              </a:rPr>
              <a:t> ас қорыту жолдарының қабаттарын анықтап, оның перитониймен байланысын сипаттаңыз;</a:t>
            </a:r>
            <a:endParaRPr/>
          </a:p>
          <a:p>
            <a:pPr indent="-140368" lvl="0" marL="140368" rtl="0" algn="just">
              <a:lnSpc>
                <a:spcPct val="100000"/>
              </a:lnSpc>
              <a:spcBef>
                <a:spcPts val="0"/>
              </a:spcBef>
              <a:spcAft>
                <a:spcPts val="0"/>
              </a:spcAft>
              <a:buClr>
                <a:srgbClr val="000000"/>
              </a:buClr>
              <a:buSzPts val="840"/>
              <a:buFont typeface="Georgia"/>
              <a:buChar char="•"/>
            </a:pPr>
            <a:r>
              <a:rPr b="1" lang="en-US" sz="1400">
                <a:solidFill>
                  <a:srgbClr val="000000"/>
                </a:solidFill>
                <a:latin typeface="Georgia"/>
                <a:ea typeface="Georgia"/>
                <a:cs typeface="Georgia"/>
                <a:sym typeface="Georgia"/>
              </a:rPr>
              <a:t>  ас қорыту қызметін жалпы жүйке және химиялық бақылауды сипаттаңыз</a:t>
            </a:r>
            <a:endParaRPr/>
          </a:p>
          <a:p>
            <a:pPr indent="-140368" lvl="0" marL="140368" rtl="0" algn="just">
              <a:lnSpc>
                <a:spcPct val="100000"/>
              </a:lnSpc>
              <a:spcBef>
                <a:spcPts val="0"/>
              </a:spcBef>
              <a:spcAft>
                <a:spcPts val="0"/>
              </a:spcAft>
              <a:buClr>
                <a:srgbClr val="000000"/>
              </a:buClr>
              <a:buSzPts val="840"/>
              <a:buFont typeface="Georgia"/>
              <a:buChar char="•"/>
            </a:pPr>
            <a:r>
              <a:rPr b="1" lang="en-US" sz="1400">
                <a:solidFill>
                  <a:srgbClr val="000000"/>
                </a:solidFill>
                <a:latin typeface="Georgia"/>
                <a:ea typeface="Georgia"/>
                <a:cs typeface="Georgia"/>
                <a:sym typeface="Georgia"/>
              </a:rPr>
              <a:t>  аузынан өңеш арқылы ас қорыту жолдарының жалпы анатомиясын сипаттаңыз;</a:t>
            </a:r>
            <a:endParaRPr/>
          </a:p>
          <a:p>
            <a:pPr indent="-140368" lvl="0" marL="140368" rtl="0" algn="just">
              <a:lnSpc>
                <a:spcPct val="100000"/>
              </a:lnSpc>
              <a:spcBef>
                <a:spcPts val="0"/>
              </a:spcBef>
              <a:spcAft>
                <a:spcPts val="0"/>
              </a:spcAft>
              <a:buClr>
                <a:srgbClr val="000000"/>
              </a:buClr>
              <a:buSzPts val="840"/>
              <a:buFont typeface="Georgia"/>
              <a:buChar char="•"/>
            </a:pPr>
            <a:r>
              <a:rPr b="1" lang="en-US" sz="1400">
                <a:solidFill>
                  <a:srgbClr val="000000"/>
                </a:solidFill>
                <a:latin typeface="Georgia"/>
                <a:ea typeface="Georgia"/>
                <a:cs typeface="Georgia"/>
                <a:sym typeface="Georgia"/>
              </a:rPr>
              <a:t>  сілекейдің құрамы мен қызметтерін сипаттау;  және</a:t>
            </a:r>
            <a:endParaRPr/>
          </a:p>
          <a:p>
            <a:pPr indent="-140368" lvl="0" marL="140368" rtl="0" algn="just">
              <a:lnSpc>
                <a:spcPct val="100000"/>
              </a:lnSpc>
              <a:spcBef>
                <a:spcPts val="0"/>
              </a:spcBef>
              <a:spcAft>
                <a:spcPts val="0"/>
              </a:spcAft>
              <a:buClr>
                <a:srgbClr val="000000"/>
              </a:buClr>
              <a:buSzPts val="840"/>
              <a:buFont typeface="Georgia"/>
              <a:buChar char="•"/>
            </a:pPr>
            <a:r>
              <a:rPr b="1" lang="en-US" sz="1400">
                <a:solidFill>
                  <a:srgbClr val="000000"/>
                </a:solidFill>
                <a:latin typeface="Georgia"/>
                <a:ea typeface="Georgia"/>
                <a:cs typeface="Georgia"/>
                <a:sym typeface="Georgia"/>
              </a:rPr>
              <a:t> сілекей мен жұтылудың жүйке бақылауын сипаттаңыз.</a:t>
            </a:r>
            <a:endParaRPr/>
          </a:p>
        </p:txBody>
      </p:sp>
      <p:sp>
        <p:nvSpPr>
          <p:cNvPr id="35" name="Google Shape;35;p2"/>
          <p:cNvSpPr/>
          <p:nvPr/>
        </p:nvSpPr>
        <p:spPr>
          <a:xfrm>
            <a:off x="386396" y="874668"/>
            <a:ext cx="6443282" cy="57053"/>
          </a:xfrm>
          <a:prstGeom prst="rect">
            <a:avLst/>
          </a:prstGeom>
          <a:blipFill rotWithShape="1">
            <a:blip r:embed="rId3">
              <a:alphaModFix/>
            </a:blip>
            <a:stretch>
              <a:fillRect b="0" l="0" r="0" t="0"/>
            </a:stretch>
          </a:blip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800"/>
              <a:buFont typeface="Trebuchet MS"/>
              <a:buNone/>
            </a:pPr>
            <a:r>
              <a:t/>
            </a:r>
            <a:endParaRPr b="0" i="0" sz="1800" u="none" cap="none" strike="noStrike">
              <a:solidFill>
                <a:srgbClr val="F1F1F1"/>
              </a:solidFill>
              <a:latin typeface="Trebuchet MS"/>
              <a:ea typeface="Trebuchet MS"/>
              <a:cs typeface="Trebuchet MS"/>
              <a:sym typeface="Trebuchet MS"/>
            </a:endParaRPr>
          </a:p>
        </p:txBody>
      </p:sp>
      <p:sp>
        <p:nvSpPr>
          <p:cNvPr id="36" name="Google Shape;36;p2"/>
          <p:cNvSpPr/>
          <p:nvPr/>
        </p:nvSpPr>
        <p:spPr>
          <a:xfrm>
            <a:off x="4319730" y="5846621"/>
            <a:ext cx="4765292" cy="57061"/>
          </a:xfrm>
          <a:prstGeom prst="rect">
            <a:avLst/>
          </a:prstGeom>
          <a:blipFill rotWithShape="1">
            <a:blip r:embed="rId3">
              <a:alphaModFix/>
            </a:blip>
            <a:stretch>
              <a:fillRect b="0" l="0" r="0" t="0"/>
            </a:stretch>
          </a:blip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800"/>
              <a:buFont typeface="Trebuchet MS"/>
              <a:buNone/>
            </a:pPr>
            <a:r>
              <a:t/>
            </a:r>
            <a:endParaRPr b="0" i="0" sz="1800" u="none" cap="none" strike="noStrike">
              <a:solidFill>
                <a:srgbClr val="F1F1F1"/>
              </a:solidFill>
              <a:latin typeface="Trebuchet MS"/>
              <a:ea typeface="Trebuchet MS"/>
              <a:cs typeface="Trebuchet MS"/>
              <a:sym typeface="Trebuchet MS"/>
            </a:endParaRPr>
          </a:p>
        </p:txBody>
      </p:sp>
      <p:grpSp>
        <p:nvGrpSpPr>
          <p:cNvPr id="37" name="Google Shape;37;p2"/>
          <p:cNvGrpSpPr/>
          <p:nvPr/>
        </p:nvGrpSpPr>
        <p:grpSpPr>
          <a:xfrm>
            <a:off x="-74260" y="6205463"/>
            <a:ext cx="12248972" cy="755702"/>
            <a:chOff x="-1" y="-2"/>
            <a:chExt cx="12248970" cy="755701"/>
          </a:xfrm>
        </p:grpSpPr>
        <p:sp>
          <p:nvSpPr>
            <p:cNvPr id="38" name="Google Shape;38;p2"/>
            <p:cNvSpPr/>
            <p:nvPr/>
          </p:nvSpPr>
          <p:spPr>
            <a:xfrm>
              <a:off x="2797115" y="18571"/>
              <a:ext cx="9451854" cy="684194"/>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39" name="Google Shape;39;p2"/>
            <p:cNvSpPr/>
            <p:nvPr/>
          </p:nvSpPr>
          <p:spPr>
            <a:xfrm>
              <a:off x="58514" y="16860"/>
              <a:ext cx="2922819" cy="738839"/>
            </a:xfrm>
            <a:prstGeom prst="rect">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40" name="Google Shape;40;p2"/>
            <p:cNvPicPr preferRelativeResize="0"/>
            <p:nvPr/>
          </p:nvPicPr>
          <p:blipFill rotWithShape="1">
            <a:blip r:embed="rId4">
              <a:alphaModFix/>
            </a:blip>
            <a:srcRect b="0" l="0" r="0" t="0"/>
            <a:stretch/>
          </p:blipFill>
          <p:spPr>
            <a:xfrm>
              <a:off x="-1" y="-2"/>
              <a:ext cx="704327" cy="613871"/>
            </a:xfrm>
            <a:prstGeom prst="rect">
              <a:avLst/>
            </a:prstGeom>
            <a:noFill/>
            <a:ln>
              <a:noFill/>
            </a:ln>
          </p:spPr>
        </p:pic>
        <p:sp>
          <p:nvSpPr>
            <p:cNvPr id="41" name="Google Shape;41;p2"/>
            <p:cNvSpPr txBox="1"/>
            <p:nvPr/>
          </p:nvSpPr>
          <p:spPr>
            <a:xfrm>
              <a:off x="696107" y="153863"/>
              <a:ext cx="2223691"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Tree>
  </p:cSld>
  <p:clrMapOvr>
    <a:masterClrMapping/>
  </p:clrMapOvr>
  <mc:AlternateContent>
    <mc:Choice Requires="p14">
      <p:transition spd="slow" p14:dur="1200">
        <p:push dir="r"/>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
                                        </p:tgtEl>
                                        <p:attrNameLst>
                                          <p:attrName>style.visibility</p:attrName>
                                        </p:attrNameLst>
                                      </p:cBhvr>
                                      <p:to>
                                        <p:strVal val="visible"/>
                                      </p:to>
                                    </p:set>
                                    <p:animEffect filter="fade" transition="in">
                                      <p:cBhvr>
                                        <p:cTn dur="500"/>
                                        <p:tgtEl>
                                          <p:spTgt spid="3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6"/>
                                        </p:tgtEl>
                                        <p:attrNameLst>
                                          <p:attrName>style.visibility</p:attrName>
                                        </p:attrNameLst>
                                      </p:cBhvr>
                                      <p:to>
                                        <p:strVal val="visible"/>
                                      </p:to>
                                    </p:set>
                                    <p:animEffect filter="fade" transition="in">
                                      <p:cBhvr>
                                        <p:cTn dur="500"/>
                                        <p:tgtEl>
                                          <p:spTgt spid="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20"/>
          <p:cNvSpPr txBox="1"/>
          <p:nvPr>
            <p:ph idx="4294967295" type="sldNum"/>
          </p:nvPr>
        </p:nvSpPr>
        <p:spPr>
          <a:xfrm>
            <a:off x="8842091" y="6324600"/>
            <a:ext cx="301907" cy="288822"/>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379" name="Google Shape;379;p20"/>
          <p:cNvSpPr txBox="1"/>
          <p:nvPr>
            <p:ph idx="4294967295" type="title"/>
          </p:nvPr>
        </p:nvSpPr>
        <p:spPr>
          <a:xfrm>
            <a:off x="-2" y="0"/>
            <a:ext cx="9144004" cy="1006475"/>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1" lang="en-US" sz="4400"/>
              <a:t>Асқорыту жолының қызметі</a:t>
            </a:r>
            <a:endParaRPr/>
          </a:p>
        </p:txBody>
      </p:sp>
      <p:sp>
        <p:nvSpPr>
          <p:cNvPr id="380" name="Google Shape;380;p20"/>
          <p:cNvSpPr txBox="1"/>
          <p:nvPr>
            <p:ph idx="4294967295" type="body"/>
          </p:nvPr>
        </p:nvSpPr>
        <p:spPr>
          <a:xfrm>
            <a:off x="543717" y="808036"/>
            <a:ext cx="8488366" cy="5973765"/>
          </a:xfrm>
          <a:prstGeom prst="rect">
            <a:avLst/>
          </a:prstGeom>
          <a:noFill/>
          <a:ln>
            <a:noFill/>
          </a:ln>
        </p:spPr>
        <p:txBody>
          <a:bodyPr anchorCtr="0" anchor="t" bIns="45700" lIns="45700" spcFirstLastPara="1" rIns="45700" wrap="square" tIns="45700">
            <a:normAutofit/>
          </a:bodyPr>
          <a:lstStyle/>
          <a:p>
            <a:pPr indent="-342900" lvl="0" marL="342900" rtl="0" algn="l">
              <a:lnSpc>
                <a:spcPct val="100000"/>
              </a:lnSpc>
              <a:spcBef>
                <a:spcPts val="0"/>
              </a:spcBef>
              <a:spcAft>
                <a:spcPts val="0"/>
              </a:spcAft>
              <a:buClr>
                <a:srgbClr val="000000"/>
              </a:buClr>
              <a:buSzPts val="2400"/>
              <a:buFont typeface="Arial"/>
              <a:buChar char="•"/>
            </a:pPr>
            <a:r>
              <a:rPr b="0" lang="en-US"/>
              <a:t>ас қорыту жолдарының</a:t>
            </a:r>
            <a:r>
              <a:rPr b="1" lang="en-US">
                <a:solidFill>
                  <a:srgbClr val="000000"/>
                </a:solidFill>
              </a:rPr>
              <a:t> </a:t>
            </a:r>
            <a:r>
              <a:rPr b="0" lang="en-US"/>
              <a:t>қозғалғыштығы мен секрециясы жүйке, гормональды және паракриндік механизмдермен бақыланады</a:t>
            </a:r>
            <a:endParaRPr b="0"/>
          </a:p>
          <a:p>
            <a:pPr indent="-190500" lvl="0" marL="342900" rtl="0" algn="l">
              <a:lnSpc>
                <a:spcPct val="100000"/>
              </a:lnSpc>
              <a:spcBef>
                <a:spcPts val="700"/>
              </a:spcBef>
              <a:spcAft>
                <a:spcPts val="0"/>
              </a:spcAft>
              <a:buClr>
                <a:srgbClr val="000000"/>
              </a:buClr>
              <a:buSzPts val="2400"/>
              <a:buFont typeface="Arial"/>
              <a:buNone/>
            </a:pPr>
            <a:r>
              <a:t/>
            </a:r>
            <a:endParaRPr b="0"/>
          </a:p>
          <a:p>
            <a:pPr indent="-342900" lvl="0" marL="342900" rtl="0" algn="l">
              <a:lnSpc>
                <a:spcPct val="100000"/>
              </a:lnSpc>
              <a:spcBef>
                <a:spcPts val="500"/>
              </a:spcBef>
              <a:spcAft>
                <a:spcPts val="0"/>
              </a:spcAft>
              <a:buClr>
                <a:srgbClr val="000000"/>
              </a:buClr>
              <a:buSzPts val="2400"/>
              <a:buFont typeface="Arial"/>
              <a:buChar char="•"/>
            </a:pPr>
            <a:r>
              <a:rPr b="1" lang="en-US">
                <a:solidFill>
                  <a:srgbClr val="000000"/>
                </a:solidFill>
              </a:rPr>
              <a:t>жүйке бақылауы</a:t>
            </a:r>
            <a:endParaRPr/>
          </a:p>
          <a:p>
            <a:pPr indent="-285750" lvl="1" marL="742950" rtl="0" algn="l">
              <a:lnSpc>
                <a:spcPct val="100000"/>
              </a:lnSpc>
              <a:spcBef>
                <a:spcPts val="0"/>
              </a:spcBef>
              <a:spcAft>
                <a:spcPts val="0"/>
              </a:spcAft>
              <a:buClr>
                <a:srgbClr val="000000"/>
              </a:buClr>
              <a:buSzPts val="2000"/>
              <a:buFont typeface="Arial"/>
              <a:buChar char="–"/>
            </a:pPr>
            <a:r>
              <a:rPr b="1" lang="en-US" sz="2000">
                <a:solidFill>
                  <a:srgbClr val="000000"/>
                </a:solidFill>
              </a:rPr>
              <a:t>қысқа (миентериялық) және ұзын (ваговагальды) рефлекстер</a:t>
            </a:r>
            <a:endParaRPr sz="800"/>
          </a:p>
          <a:p>
            <a:pPr indent="-342900" lvl="0" marL="342900" rtl="0" algn="l">
              <a:lnSpc>
                <a:spcPct val="100000"/>
              </a:lnSpc>
              <a:spcBef>
                <a:spcPts val="500"/>
              </a:spcBef>
              <a:spcAft>
                <a:spcPts val="0"/>
              </a:spcAft>
              <a:buClr>
                <a:srgbClr val="000000"/>
              </a:buClr>
              <a:buSzPts val="2400"/>
              <a:buFont typeface="Arial"/>
              <a:buChar char="•"/>
            </a:pPr>
            <a:r>
              <a:rPr b="1" lang="en-US">
                <a:solidFill>
                  <a:srgbClr val="000000"/>
                </a:solidFill>
              </a:rPr>
              <a:t>гормондар</a:t>
            </a:r>
            <a:endParaRPr/>
          </a:p>
          <a:p>
            <a:pPr indent="-285750" lvl="1" marL="742950" rtl="0" algn="l">
              <a:lnSpc>
                <a:spcPct val="100000"/>
              </a:lnSpc>
              <a:spcBef>
                <a:spcPts val="0"/>
              </a:spcBef>
              <a:spcAft>
                <a:spcPts val="0"/>
              </a:spcAft>
              <a:buClr>
                <a:srgbClr val="000000"/>
              </a:buClr>
              <a:buSzPts val="2000"/>
              <a:buFont typeface="Arial"/>
              <a:buChar char="–"/>
            </a:pPr>
            <a:r>
              <a:rPr lang="en-US" sz="2000">
                <a:solidFill>
                  <a:srgbClr val="000000"/>
                </a:solidFill>
              </a:rPr>
              <a:t>химиялық хабаршылар, гастрин және секретин</a:t>
            </a:r>
            <a:endParaRPr/>
          </a:p>
          <a:p>
            <a:pPr indent="-158750" lvl="1" marL="742950" rtl="0" algn="l">
              <a:lnSpc>
                <a:spcPct val="100000"/>
              </a:lnSpc>
              <a:spcBef>
                <a:spcPts val="0"/>
              </a:spcBef>
              <a:spcAft>
                <a:spcPts val="0"/>
              </a:spcAft>
              <a:buClr>
                <a:srgbClr val="000000"/>
              </a:buClr>
              <a:buSzPts val="2000"/>
              <a:buFont typeface="Arial"/>
              <a:buNone/>
            </a:pPr>
            <a:r>
              <a:t/>
            </a:r>
            <a:endParaRPr sz="2000">
              <a:solidFill>
                <a:srgbClr val="000000"/>
              </a:solidFill>
            </a:endParaRPr>
          </a:p>
          <a:p>
            <a:pPr indent="-342900" lvl="0" marL="342900" rtl="0" algn="l">
              <a:lnSpc>
                <a:spcPct val="100000"/>
              </a:lnSpc>
              <a:spcBef>
                <a:spcPts val="500"/>
              </a:spcBef>
              <a:spcAft>
                <a:spcPts val="0"/>
              </a:spcAft>
              <a:buClr>
                <a:srgbClr val="000000"/>
              </a:buClr>
              <a:buSzPts val="2400"/>
              <a:buFont typeface="Arial"/>
              <a:buChar char="•"/>
            </a:pPr>
            <a:r>
              <a:rPr b="1" lang="en-US">
                <a:solidFill>
                  <a:srgbClr val="000000"/>
                </a:solidFill>
              </a:rPr>
              <a:t>паракринді секрециялар</a:t>
            </a:r>
            <a:endParaRPr/>
          </a:p>
          <a:p>
            <a:pPr indent="-285750" lvl="1" marL="742950" rtl="0" algn="l">
              <a:lnSpc>
                <a:spcPct val="100000"/>
              </a:lnSpc>
              <a:spcBef>
                <a:spcPts val="0"/>
              </a:spcBef>
              <a:spcAft>
                <a:spcPts val="0"/>
              </a:spcAft>
              <a:buClr>
                <a:srgbClr val="000000"/>
              </a:buClr>
              <a:buSzPts val="2000"/>
              <a:buFont typeface="Arial"/>
              <a:buChar char="–"/>
            </a:pPr>
            <a:r>
              <a:rPr lang="en-US" sz="2000">
                <a:solidFill>
                  <a:srgbClr val="000000"/>
                </a:solidFill>
              </a:rPr>
              <a:t>жақын орналасқан мақсатты жасушаларды ынталандыру үшін тіндік сұйықтықтар арқылы таралатын химиялық хабаршылар</a:t>
            </a:r>
            <a:endParaRPr/>
          </a:p>
        </p:txBody>
      </p:sp>
      <p:grpSp>
        <p:nvGrpSpPr>
          <p:cNvPr id="381" name="Google Shape;381;p20"/>
          <p:cNvGrpSpPr/>
          <p:nvPr/>
        </p:nvGrpSpPr>
        <p:grpSpPr>
          <a:xfrm>
            <a:off x="-74260" y="6205463"/>
            <a:ext cx="12248972" cy="755702"/>
            <a:chOff x="-1" y="-2"/>
            <a:chExt cx="12248970" cy="755701"/>
          </a:xfrm>
        </p:grpSpPr>
        <p:sp>
          <p:nvSpPr>
            <p:cNvPr id="382" name="Google Shape;382;p20"/>
            <p:cNvSpPr/>
            <p:nvPr/>
          </p:nvSpPr>
          <p:spPr>
            <a:xfrm>
              <a:off x="2797115" y="18571"/>
              <a:ext cx="9451854" cy="684194"/>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383" name="Google Shape;383;p20"/>
            <p:cNvSpPr/>
            <p:nvPr/>
          </p:nvSpPr>
          <p:spPr>
            <a:xfrm>
              <a:off x="58514" y="16860"/>
              <a:ext cx="2922819" cy="738839"/>
            </a:xfrm>
            <a:prstGeom prst="rect">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384" name="Google Shape;384;p20"/>
            <p:cNvPicPr preferRelativeResize="0"/>
            <p:nvPr/>
          </p:nvPicPr>
          <p:blipFill rotWithShape="1">
            <a:blip r:embed="rId3">
              <a:alphaModFix/>
            </a:blip>
            <a:srcRect b="0" l="0" r="0" t="0"/>
            <a:stretch/>
          </p:blipFill>
          <p:spPr>
            <a:xfrm>
              <a:off x="-1" y="-2"/>
              <a:ext cx="704327" cy="613871"/>
            </a:xfrm>
            <a:prstGeom prst="rect">
              <a:avLst/>
            </a:prstGeom>
            <a:noFill/>
            <a:ln>
              <a:noFill/>
            </a:ln>
          </p:spPr>
        </p:pic>
        <p:sp>
          <p:nvSpPr>
            <p:cNvPr id="385" name="Google Shape;385;p20"/>
            <p:cNvSpPr txBox="1"/>
            <p:nvPr/>
          </p:nvSpPr>
          <p:spPr>
            <a:xfrm>
              <a:off x="696107" y="153863"/>
              <a:ext cx="2223691"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Tree>
  </p:cSld>
  <p:clrMapOvr>
    <a:masterClrMapping/>
  </p:clrMapOvr>
  <mc:AlternateContent>
    <mc:Choice Requires="p14">
      <p:transition spd="slow" p14:dur="1200">
        <p:fad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21"/>
          <p:cNvSpPr txBox="1"/>
          <p:nvPr>
            <p:ph idx="4294967295" type="sldNum"/>
          </p:nvPr>
        </p:nvSpPr>
        <p:spPr>
          <a:xfrm>
            <a:off x="8712375" y="6324598"/>
            <a:ext cx="386662" cy="375227"/>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000"/>
              <a:buFont typeface="Arial"/>
              <a:buNone/>
            </a:pPr>
            <a:fld id="{00000000-1234-1234-1234-123412341234}" type="slidenum">
              <a:rPr lang="en-US" sz="2000">
                <a:solidFill>
                  <a:srgbClr val="000000"/>
                </a:solidFill>
              </a:rPr>
              <a:t>‹#›</a:t>
            </a:fld>
            <a:endParaRPr/>
          </a:p>
        </p:txBody>
      </p:sp>
      <p:grpSp>
        <p:nvGrpSpPr>
          <p:cNvPr id="391" name="Google Shape;391;p21"/>
          <p:cNvGrpSpPr/>
          <p:nvPr/>
        </p:nvGrpSpPr>
        <p:grpSpPr>
          <a:xfrm>
            <a:off x="211128" y="104764"/>
            <a:ext cx="980376" cy="1007343"/>
            <a:chOff x="-1" y="-2"/>
            <a:chExt cx="980375" cy="1007341"/>
          </a:xfrm>
        </p:grpSpPr>
        <p:sp>
          <p:nvSpPr>
            <p:cNvPr id="392" name="Google Shape;392;p21"/>
            <p:cNvSpPr/>
            <p:nvPr/>
          </p:nvSpPr>
          <p:spPr>
            <a:xfrm>
              <a:off x="-1" y="-2"/>
              <a:ext cx="980375" cy="1007341"/>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sp>
          <p:nvSpPr>
            <p:cNvPr id="393" name="Google Shape;393;p21"/>
            <p:cNvSpPr/>
            <p:nvPr/>
          </p:nvSpPr>
          <p:spPr>
            <a:xfrm>
              <a:off x="165066" y="169585"/>
              <a:ext cx="650361" cy="668151"/>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grpSp>
          <p:nvGrpSpPr>
            <p:cNvPr id="394" name="Google Shape;394;p21"/>
            <p:cNvGrpSpPr/>
            <p:nvPr/>
          </p:nvGrpSpPr>
          <p:grpSpPr>
            <a:xfrm>
              <a:off x="142133" y="146024"/>
              <a:ext cx="696259" cy="715335"/>
              <a:chOff x="-2" y="-2"/>
              <a:chExt cx="696258" cy="715334"/>
            </a:xfrm>
          </p:grpSpPr>
          <p:sp>
            <p:nvSpPr>
              <p:cNvPr id="395" name="Google Shape;395;p21"/>
              <p:cNvSpPr/>
              <p:nvPr/>
            </p:nvSpPr>
            <p:spPr>
              <a:xfrm>
                <a:off x="-2" y="-1"/>
                <a:ext cx="696256" cy="715328"/>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1200"/>
                  <a:buFont typeface="Trebuchet MS"/>
                  <a:buNone/>
                </a:pPr>
                <a:r>
                  <a:t/>
                </a:r>
                <a:endParaRPr b="0" i="0" sz="1200" u="none" cap="none" strike="noStrike">
                  <a:solidFill>
                    <a:srgbClr val="000000"/>
                  </a:solidFill>
                  <a:latin typeface="Trebuchet MS"/>
                  <a:ea typeface="Trebuchet MS"/>
                  <a:cs typeface="Trebuchet MS"/>
                  <a:sym typeface="Trebuchet MS"/>
                </a:endParaRPr>
              </a:p>
            </p:txBody>
          </p:sp>
          <p:pic>
            <p:nvPicPr>
              <p:cNvPr descr="image3.png" id="396" name="Google Shape;396;p21"/>
              <p:cNvPicPr preferRelativeResize="0"/>
              <p:nvPr/>
            </p:nvPicPr>
            <p:blipFill rotWithShape="1">
              <a:blip r:embed="rId3">
                <a:alphaModFix/>
              </a:blip>
              <a:srcRect b="0" l="0" r="0" t="0"/>
              <a:stretch/>
            </p:blipFill>
            <p:spPr>
              <a:xfrm>
                <a:off x="2" y="-2"/>
                <a:ext cx="696254" cy="715334"/>
              </a:xfrm>
              <a:prstGeom prst="rect">
                <a:avLst/>
              </a:prstGeom>
              <a:noFill/>
              <a:ln>
                <a:noFill/>
              </a:ln>
            </p:spPr>
          </p:pic>
        </p:grpSp>
      </p:grpSp>
      <p:sp>
        <p:nvSpPr>
          <p:cNvPr id="397" name="Google Shape;397;p21"/>
          <p:cNvSpPr txBox="1"/>
          <p:nvPr/>
        </p:nvSpPr>
        <p:spPr>
          <a:xfrm>
            <a:off x="338782" y="1478125"/>
            <a:ext cx="8946952" cy="4361322"/>
          </a:xfrm>
          <a:prstGeom prst="rect">
            <a:avLst/>
          </a:prstGeom>
          <a:noFill/>
          <a:ln>
            <a:noFill/>
          </a:ln>
        </p:spPr>
        <p:txBody>
          <a:bodyPr anchorCtr="0" anchor="ctr" bIns="50800" lIns="50800" spcFirstLastPara="1" rIns="50800" wrap="square" tIns="50800">
            <a:spAutoFit/>
          </a:bodyPr>
          <a:lstStyle/>
          <a:p>
            <a:pPr indent="-342900" lvl="0" marL="342900" marR="0" rtl="0" algn="just">
              <a:lnSpc>
                <a:spcPct val="100000"/>
              </a:lnSpc>
              <a:spcBef>
                <a:spcPts val="0"/>
              </a:spcBef>
              <a:spcAft>
                <a:spcPts val="0"/>
              </a:spcAft>
              <a:buClr>
                <a:srgbClr val="000000"/>
              </a:buClr>
              <a:buSzPts val="1800"/>
              <a:buFont typeface="Arial"/>
              <a:buChar char="•"/>
            </a:pPr>
            <a:r>
              <a:rPr b="1" i="0" lang="en-US" sz="1800" u="none" cap="none" strike="noStrike">
                <a:solidFill>
                  <a:srgbClr val="000000"/>
                </a:solidFill>
                <a:latin typeface="Arial"/>
                <a:ea typeface="Arial"/>
                <a:cs typeface="Arial"/>
                <a:sym typeface="Arial"/>
              </a:rPr>
              <a:t>Асқазанды айналып өту процедурасы кез-келген күрделі операция сияқты пациенттің өмірін бұзады және тіпті қауіп төндіруі мүмкін. Асқазанды айналып өтуді көбінесе адамдар семіздікпен өмір сүру сапасы айтарлықтай төмендеген кезде қарастырады. Дәрігерді мұндай процедураны ұсынуға қандай факторлар көндіруі мүмкін? </a:t>
            </a:r>
            <a:endParaRPr/>
          </a:p>
          <a:p>
            <a:pPr indent="-317500" lvl="1" marL="914400" marR="0" rtl="0" algn="l">
              <a:lnSpc>
                <a:spcPct val="100000"/>
              </a:lnSpc>
              <a:spcBef>
                <a:spcPts val="1400"/>
              </a:spcBef>
              <a:spcAft>
                <a:spcPts val="0"/>
              </a:spcAft>
              <a:buClr>
                <a:srgbClr val="000000"/>
              </a:buClr>
              <a:buSzPts val="2610"/>
              <a:buFont typeface="Times"/>
              <a:buChar char="•"/>
            </a:pPr>
            <a:r>
              <a:rPr b="0" i="0" lang="en-US" sz="1800" u="none" cap="none" strike="noStrike">
                <a:solidFill>
                  <a:srgbClr val="000000"/>
                </a:solidFill>
                <a:latin typeface="Arial"/>
                <a:ea typeface="Arial"/>
                <a:cs typeface="Arial"/>
                <a:sym typeface="Arial"/>
              </a:rPr>
              <a:t> а) Науқас ауырып семіздікке ұшыраған кезде.</a:t>
            </a:r>
            <a:endParaRPr/>
          </a:p>
          <a:p>
            <a:pPr indent="-317500" lvl="1" marL="914400" marR="0" rtl="0" algn="l">
              <a:lnSpc>
                <a:spcPct val="100000"/>
              </a:lnSpc>
              <a:spcBef>
                <a:spcPts val="1400"/>
              </a:spcBef>
              <a:spcAft>
                <a:spcPts val="0"/>
              </a:spcAft>
              <a:buClr>
                <a:srgbClr val="000000"/>
              </a:buClr>
              <a:buSzPts val="2610"/>
              <a:buFont typeface="Times"/>
              <a:buChar char="•"/>
            </a:pPr>
            <a:r>
              <a:rPr b="0" i="0" lang="en-US" sz="1800" u="none" cap="none" strike="noStrike">
                <a:solidFill>
                  <a:srgbClr val="000000"/>
                </a:solidFill>
                <a:latin typeface="Arial"/>
                <a:ea typeface="Arial"/>
                <a:cs typeface="Arial"/>
                <a:sym typeface="Arial"/>
              </a:rPr>
              <a:t>ә) диетаның бірнеше эпизодтары сәтсіз болған кезде.</a:t>
            </a:r>
            <a:endParaRPr/>
          </a:p>
          <a:p>
            <a:pPr indent="-317500" lvl="1" marL="914400" marR="0" rtl="0" algn="l">
              <a:lnSpc>
                <a:spcPct val="100000"/>
              </a:lnSpc>
              <a:spcBef>
                <a:spcPts val="1400"/>
              </a:spcBef>
              <a:spcAft>
                <a:spcPts val="0"/>
              </a:spcAft>
              <a:buClr>
                <a:srgbClr val="000000"/>
              </a:buClr>
              <a:buSzPts val="2610"/>
              <a:buFont typeface="Times"/>
              <a:buChar char="•"/>
            </a:pPr>
            <a:r>
              <a:rPr b="0" i="0" lang="en-US" sz="1800" u="none" cap="none" strike="noStrike">
                <a:solidFill>
                  <a:srgbClr val="000000"/>
                </a:solidFill>
                <a:latin typeface="Arial"/>
                <a:ea typeface="Arial"/>
                <a:cs typeface="Arial"/>
                <a:sym typeface="Arial"/>
              </a:rPr>
              <a:t>в) бірнеше жаттығу режимі сәтсіз болған кезде.</a:t>
            </a:r>
            <a:endParaRPr/>
          </a:p>
          <a:p>
            <a:pPr indent="-317500" lvl="1" marL="914400" marR="0" rtl="0" algn="l">
              <a:lnSpc>
                <a:spcPct val="100000"/>
              </a:lnSpc>
              <a:spcBef>
                <a:spcPts val="1400"/>
              </a:spcBef>
              <a:spcAft>
                <a:spcPts val="0"/>
              </a:spcAft>
              <a:buClr>
                <a:srgbClr val="000000"/>
              </a:buClr>
              <a:buSzPts val="2610"/>
              <a:buFont typeface="Times"/>
              <a:buChar char="•"/>
            </a:pPr>
            <a:r>
              <a:rPr b="0" i="0" lang="en-US" sz="1800" u="none" cap="none" strike="noStrike">
                <a:solidFill>
                  <a:srgbClr val="000000"/>
                </a:solidFill>
                <a:latin typeface="Arial"/>
                <a:ea typeface="Arial"/>
                <a:cs typeface="Arial"/>
                <a:sym typeface="Arial"/>
              </a:rPr>
              <a:t>г) семіздік адамның физикалық және / немесе психикалық денсаулығына қауіп төндірген кезде.</a:t>
            </a:r>
            <a:endParaRPr/>
          </a:p>
          <a:p>
            <a:pPr indent="-317500" lvl="1" marL="914400" marR="0" rtl="0" algn="l">
              <a:lnSpc>
                <a:spcPct val="100000"/>
              </a:lnSpc>
              <a:spcBef>
                <a:spcPts val="1400"/>
              </a:spcBef>
              <a:spcAft>
                <a:spcPts val="0"/>
              </a:spcAft>
              <a:buClr>
                <a:srgbClr val="000000"/>
              </a:buClr>
              <a:buSzPts val="2610"/>
              <a:buFont typeface="Times"/>
              <a:buChar char="•"/>
            </a:pPr>
            <a:r>
              <a:rPr b="0" i="0" lang="en-US" sz="1800" u="none" cap="none" strike="noStrike">
                <a:solidFill>
                  <a:srgbClr val="000000"/>
                </a:solidFill>
                <a:latin typeface="Arial"/>
                <a:ea typeface="Arial"/>
                <a:cs typeface="Arial"/>
                <a:sym typeface="Arial"/>
              </a:rPr>
              <a:t>д) Науқас осы күрделі операцияны жасауға дені сау болған кезде.</a:t>
            </a:r>
            <a:endParaRPr/>
          </a:p>
          <a:p>
            <a:pPr indent="-317500" lvl="1" marL="914400" marR="0" rtl="0" algn="l">
              <a:lnSpc>
                <a:spcPct val="100000"/>
              </a:lnSpc>
              <a:spcBef>
                <a:spcPts val="1400"/>
              </a:spcBef>
              <a:spcAft>
                <a:spcPts val="0"/>
              </a:spcAft>
              <a:buClr>
                <a:srgbClr val="000000"/>
              </a:buClr>
              <a:buSzPts val="2610"/>
              <a:buFont typeface="Times"/>
              <a:buChar char="•"/>
            </a:pPr>
            <a:r>
              <a:rPr b="0" i="0" lang="en-US" sz="1800" u="none" cap="none" strike="noStrike">
                <a:solidFill>
                  <a:srgbClr val="000000"/>
                </a:solidFill>
                <a:latin typeface="Arial"/>
                <a:ea typeface="Arial"/>
                <a:cs typeface="Arial"/>
                <a:sym typeface="Arial"/>
              </a:rPr>
              <a:t>е) жоғарыда айтылғандардың барлығы болуы керек.</a:t>
            </a:r>
            <a:endParaRPr/>
          </a:p>
        </p:txBody>
      </p:sp>
      <p:grpSp>
        <p:nvGrpSpPr>
          <p:cNvPr id="398" name="Google Shape;398;p21"/>
          <p:cNvGrpSpPr/>
          <p:nvPr/>
        </p:nvGrpSpPr>
        <p:grpSpPr>
          <a:xfrm>
            <a:off x="-74260" y="6205463"/>
            <a:ext cx="12248972" cy="755702"/>
            <a:chOff x="-1" y="-2"/>
            <a:chExt cx="12248970" cy="755701"/>
          </a:xfrm>
        </p:grpSpPr>
        <p:sp>
          <p:nvSpPr>
            <p:cNvPr id="399" name="Google Shape;399;p21"/>
            <p:cNvSpPr/>
            <p:nvPr/>
          </p:nvSpPr>
          <p:spPr>
            <a:xfrm>
              <a:off x="2797115" y="18571"/>
              <a:ext cx="9451854" cy="684194"/>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400" name="Google Shape;400;p21"/>
            <p:cNvSpPr/>
            <p:nvPr/>
          </p:nvSpPr>
          <p:spPr>
            <a:xfrm>
              <a:off x="58514" y="16860"/>
              <a:ext cx="2922819" cy="738839"/>
            </a:xfrm>
            <a:prstGeom prst="rect">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401" name="Google Shape;401;p21"/>
            <p:cNvPicPr preferRelativeResize="0"/>
            <p:nvPr/>
          </p:nvPicPr>
          <p:blipFill rotWithShape="1">
            <a:blip r:embed="rId4">
              <a:alphaModFix/>
            </a:blip>
            <a:srcRect b="0" l="0" r="0" t="0"/>
            <a:stretch/>
          </p:blipFill>
          <p:spPr>
            <a:xfrm>
              <a:off x="-1" y="-2"/>
              <a:ext cx="704327" cy="613871"/>
            </a:xfrm>
            <a:prstGeom prst="rect">
              <a:avLst/>
            </a:prstGeom>
            <a:noFill/>
            <a:ln>
              <a:noFill/>
            </a:ln>
          </p:spPr>
        </p:pic>
        <p:sp>
          <p:nvSpPr>
            <p:cNvPr id="402" name="Google Shape;402;p21"/>
            <p:cNvSpPr txBox="1"/>
            <p:nvPr/>
          </p:nvSpPr>
          <p:spPr>
            <a:xfrm>
              <a:off x="696107" y="153863"/>
              <a:ext cx="2223691"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
        <p:nvSpPr>
          <p:cNvPr id="403" name="Google Shape;403;p21"/>
          <p:cNvSpPr txBox="1"/>
          <p:nvPr/>
        </p:nvSpPr>
        <p:spPr>
          <a:xfrm>
            <a:off x="1447799" y="392153"/>
            <a:ext cx="6728919" cy="1449389"/>
          </a:xfrm>
          <a:prstGeom prst="rect">
            <a:avLst/>
          </a:prstGeom>
          <a:noFill/>
          <a:ln>
            <a:noFill/>
          </a:ln>
        </p:spPr>
        <p:txBody>
          <a:bodyPr anchorCtr="0" anchor="ctr" bIns="45700" lIns="45700" spcFirstLastPara="1" rIns="45700" wrap="square" tIns="45700">
            <a:normAutofit/>
          </a:bodyPr>
          <a:lstStyle/>
          <a:p>
            <a:pPr indent="0" lvl="0" marL="0" marR="0" rtl="0" algn="l">
              <a:lnSpc>
                <a:spcPct val="100000"/>
              </a:lnSpc>
              <a:spcBef>
                <a:spcPts val="0"/>
              </a:spcBef>
              <a:spcAft>
                <a:spcPts val="0"/>
              </a:spcAft>
              <a:buClr>
                <a:srgbClr val="000000"/>
              </a:buClr>
              <a:buSzPts val="3100"/>
              <a:buFont typeface="Arial"/>
              <a:buNone/>
            </a:pPr>
            <a:r>
              <a:rPr b="1" i="0" lang="en-US" sz="3100" u="none" cap="none" strike="noStrike">
                <a:solidFill>
                  <a:srgbClr val="000000"/>
                </a:solidFill>
                <a:latin typeface="Arial"/>
                <a:ea typeface="Arial"/>
                <a:cs typeface="Arial"/>
                <a:sym typeface="Arial"/>
              </a:rPr>
              <a:t>Бейне шолу</a:t>
            </a:r>
            <a:endParaRPr/>
          </a:p>
          <a:p>
            <a:pPr indent="0" lvl="0" marL="0" marR="0" rtl="0" algn="l">
              <a:lnSpc>
                <a:spcPct val="100000"/>
              </a:lnSpc>
              <a:spcBef>
                <a:spcPts val="0"/>
              </a:spcBef>
              <a:spcAft>
                <a:spcPts val="0"/>
              </a:spcAft>
              <a:buClr>
                <a:srgbClr val="000000"/>
              </a:buClr>
              <a:buSzPts val="3100"/>
              <a:buFont typeface="Arial"/>
              <a:buNone/>
            </a:pPr>
            <a:br>
              <a:rPr b="1" i="0" lang="en-US" sz="3100" u="none" cap="none" strike="noStrike">
                <a:solidFill>
                  <a:srgbClr val="000000"/>
                </a:solidFill>
                <a:latin typeface="Arial"/>
                <a:ea typeface="Arial"/>
                <a:cs typeface="Arial"/>
                <a:sym typeface="Arial"/>
              </a:rPr>
            </a:b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91"/>
                                        </p:tgtEl>
                                        <p:attrNameLst>
                                          <p:attrName>style.visibility</p:attrName>
                                        </p:attrNameLst>
                                      </p:cBhvr>
                                      <p:to>
                                        <p:strVal val="visible"/>
                                      </p:to>
                                    </p:set>
                                    <p:anim calcmode="lin" valueType="num">
                                      <p:cBhvr additive="base">
                                        <p:cTn dur="300"/>
                                        <p:tgtEl>
                                          <p:spTgt spid="391"/>
                                        </p:tgtEl>
                                        <p:attrNameLst>
                                          <p:attrName>ppt_w</p:attrName>
                                        </p:attrNameLst>
                                      </p:cBhvr>
                                      <p:tavLst>
                                        <p:tav fmla="" tm="0">
                                          <p:val>
                                            <p:strVal val="0"/>
                                          </p:val>
                                        </p:tav>
                                        <p:tav fmla="" tm="100000">
                                          <p:val>
                                            <p:strVal val="#ppt_w"/>
                                          </p:val>
                                        </p:tav>
                                      </p:tavLst>
                                    </p:anim>
                                    <p:anim calcmode="lin" valueType="num">
                                      <p:cBhvr additive="base">
                                        <p:cTn dur="300"/>
                                        <p:tgtEl>
                                          <p:spTgt spid="391"/>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22"/>
          <p:cNvSpPr txBox="1"/>
          <p:nvPr>
            <p:ph idx="4294967295" type="sldNum"/>
          </p:nvPr>
        </p:nvSpPr>
        <p:spPr>
          <a:xfrm>
            <a:off x="8712375" y="6324598"/>
            <a:ext cx="386662" cy="375227"/>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000"/>
              <a:buFont typeface="Arial"/>
              <a:buNone/>
            </a:pPr>
            <a:fld id="{00000000-1234-1234-1234-123412341234}" type="slidenum">
              <a:rPr lang="en-US" sz="2000">
                <a:solidFill>
                  <a:srgbClr val="000000"/>
                </a:solidFill>
              </a:rPr>
              <a:t>‹#›</a:t>
            </a:fld>
            <a:endParaRPr/>
          </a:p>
        </p:txBody>
      </p:sp>
      <p:grpSp>
        <p:nvGrpSpPr>
          <p:cNvPr id="409" name="Google Shape;409;p22"/>
          <p:cNvGrpSpPr/>
          <p:nvPr/>
        </p:nvGrpSpPr>
        <p:grpSpPr>
          <a:xfrm>
            <a:off x="211128" y="104764"/>
            <a:ext cx="980376" cy="1007343"/>
            <a:chOff x="-1" y="-2"/>
            <a:chExt cx="980375" cy="1007341"/>
          </a:xfrm>
        </p:grpSpPr>
        <p:sp>
          <p:nvSpPr>
            <p:cNvPr id="410" name="Google Shape;410;p22"/>
            <p:cNvSpPr/>
            <p:nvPr/>
          </p:nvSpPr>
          <p:spPr>
            <a:xfrm>
              <a:off x="-1" y="-2"/>
              <a:ext cx="980375" cy="1007341"/>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sp>
          <p:nvSpPr>
            <p:cNvPr id="411" name="Google Shape;411;p22"/>
            <p:cNvSpPr/>
            <p:nvPr/>
          </p:nvSpPr>
          <p:spPr>
            <a:xfrm>
              <a:off x="165066" y="169585"/>
              <a:ext cx="650361" cy="668151"/>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grpSp>
          <p:nvGrpSpPr>
            <p:cNvPr id="412" name="Google Shape;412;p22"/>
            <p:cNvGrpSpPr/>
            <p:nvPr/>
          </p:nvGrpSpPr>
          <p:grpSpPr>
            <a:xfrm>
              <a:off x="142133" y="146024"/>
              <a:ext cx="696259" cy="715335"/>
              <a:chOff x="-2" y="-2"/>
              <a:chExt cx="696258" cy="715334"/>
            </a:xfrm>
          </p:grpSpPr>
          <p:sp>
            <p:nvSpPr>
              <p:cNvPr id="413" name="Google Shape;413;p22"/>
              <p:cNvSpPr/>
              <p:nvPr/>
            </p:nvSpPr>
            <p:spPr>
              <a:xfrm>
                <a:off x="-2" y="-1"/>
                <a:ext cx="696256" cy="715328"/>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1200"/>
                  <a:buFont typeface="Trebuchet MS"/>
                  <a:buNone/>
                </a:pPr>
                <a:r>
                  <a:t/>
                </a:r>
                <a:endParaRPr b="0" i="0" sz="1200" u="none" cap="none" strike="noStrike">
                  <a:solidFill>
                    <a:srgbClr val="000000"/>
                  </a:solidFill>
                  <a:latin typeface="Trebuchet MS"/>
                  <a:ea typeface="Trebuchet MS"/>
                  <a:cs typeface="Trebuchet MS"/>
                  <a:sym typeface="Trebuchet MS"/>
                </a:endParaRPr>
              </a:p>
            </p:txBody>
          </p:sp>
          <p:pic>
            <p:nvPicPr>
              <p:cNvPr descr="image3.png" id="414" name="Google Shape;414;p22"/>
              <p:cNvPicPr preferRelativeResize="0"/>
              <p:nvPr/>
            </p:nvPicPr>
            <p:blipFill rotWithShape="1">
              <a:blip r:embed="rId3">
                <a:alphaModFix/>
              </a:blip>
              <a:srcRect b="0" l="0" r="0" t="0"/>
              <a:stretch/>
            </p:blipFill>
            <p:spPr>
              <a:xfrm>
                <a:off x="2" y="-2"/>
                <a:ext cx="696254" cy="715334"/>
              </a:xfrm>
              <a:prstGeom prst="rect">
                <a:avLst/>
              </a:prstGeom>
              <a:noFill/>
              <a:ln>
                <a:noFill/>
              </a:ln>
            </p:spPr>
          </p:pic>
        </p:grpSp>
      </p:grpSp>
      <p:sp>
        <p:nvSpPr>
          <p:cNvPr id="415" name="Google Shape;415;p22"/>
          <p:cNvSpPr txBox="1"/>
          <p:nvPr/>
        </p:nvSpPr>
        <p:spPr>
          <a:xfrm>
            <a:off x="272653" y="1706724"/>
            <a:ext cx="8598694" cy="3904122"/>
          </a:xfrm>
          <a:prstGeom prst="rect">
            <a:avLst/>
          </a:prstGeom>
          <a:noFill/>
          <a:ln>
            <a:noFill/>
          </a:ln>
        </p:spPr>
        <p:txBody>
          <a:bodyPr anchorCtr="0" anchor="ctr" bIns="50800" lIns="50800" spcFirstLastPara="1" rIns="50800" wrap="square" tIns="50800">
            <a:spAutoFit/>
          </a:bodyPr>
          <a:lstStyle/>
          <a:p>
            <a:pPr indent="-342900" lvl="0" marL="342900" marR="0" rtl="0" algn="just">
              <a:lnSpc>
                <a:spcPct val="100000"/>
              </a:lnSpc>
              <a:spcBef>
                <a:spcPts val="0"/>
              </a:spcBef>
              <a:spcAft>
                <a:spcPts val="0"/>
              </a:spcAft>
              <a:buClr>
                <a:srgbClr val="000000"/>
              </a:buClr>
              <a:buSzPts val="1800"/>
              <a:buFont typeface="Arial"/>
              <a:buChar char="•"/>
            </a:pPr>
            <a:r>
              <a:rPr b="1" i="0" lang="en-US" sz="1800" u="none" cap="none" strike="noStrike">
                <a:solidFill>
                  <a:srgbClr val="000000"/>
                </a:solidFill>
                <a:latin typeface="Arial"/>
                <a:ea typeface="Arial"/>
                <a:cs typeface="Arial"/>
                <a:sym typeface="Arial"/>
              </a:rPr>
              <a:t>Roux-en-Y асқазанды айналып өту процедурасы орындалған кезде асқазан-ішек жолдарының физикалық өзгерістері қандай?? </a:t>
            </a:r>
            <a:endParaRPr/>
          </a:p>
          <a:p>
            <a:pPr indent="-228600" lvl="0" marL="342900" marR="0" rtl="0" algn="just">
              <a:lnSpc>
                <a:spcPct val="100000"/>
              </a:lnSpc>
              <a:spcBef>
                <a:spcPts val="600"/>
              </a:spcBef>
              <a:spcAft>
                <a:spcPts val="0"/>
              </a:spcAft>
              <a:buClr>
                <a:srgbClr val="000000"/>
              </a:buClr>
              <a:buSzPts val="1800"/>
              <a:buFont typeface="Arial"/>
              <a:buNone/>
            </a:pPr>
            <a:r>
              <a:t/>
            </a:r>
            <a:endParaRPr b="1" i="0" sz="1800" u="none" cap="none" strike="noStrike">
              <a:solidFill>
                <a:srgbClr val="000000"/>
              </a:solidFill>
              <a:latin typeface="Arial"/>
              <a:ea typeface="Arial"/>
              <a:cs typeface="Arial"/>
              <a:sym typeface="Arial"/>
            </a:endParaRPr>
          </a:p>
          <a:p>
            <a:pPr indent="-317500" lvl="1" marL="914400" marR="0" rtl="0" algn="l">
              <a:lnSpc>
                <a:spcPct val="100000"/>
              </a:lnSpc>
              <a:spcBef>
                <a:spcPts val="1400"/>
              </a:spcBef>
              <a:spcAft>
                <a:spcPts val="0"/>
              </a:spcAft>
              <a:buClr>
                <a:srgbClr val="000000"/>
              </a:buClr>
              <a:buSzPts val="2610"/>
              <a:buFont typeface="Times"/>
              <a:buChar char="•"/>
            </a:pPr>
            <a:r>
              <a:rPr b="0" i="0" lang="en-US" sz="1800" u="none" cap="none" strike="noStrike">
                <a:solidFill>
                  <a:srgbClr val="000000"/>
                </a:solidFill>
                <a:latin typeface="Arial"/>
                <a:ea typeface="Arial"/>
                <a:cs typeface="Arial"/>
                <a:sym typeface="Arial"/>
              </a:rPr>
              <a:t>а) Асқазанның сыйымдылығы хирургиялық жолмен бір кесе көлеміне дейін азаяды.</a:t>
            </a:r>
            <a:endParaRPr/>
          </a:p>
          <a:p>
            <a:pPr indent="-317500" lvl="1" marL="914400" marR="0" rtl="0" algn="l">
              <a:lnSpc>
                <a:spcPct val="100000"/>
              </a:lnSpc>
              <a:spcBef>
                <a:spcPts val="1400"/>
              </a:spcBef>
              <a:spcAft>
                <a:spcPts val="0"/>
              </a:spcAft>
              <a:buClr>
                <a:srgbClr val="000000"/>
              </a:buClr>
              <a:buSzPts val="2610"/>
              <a:buFont typeface="Times"/>
              <a:buChar char="•"/>
            </a:pPr>
            <a:r>
              <a:rPr b="0" i="0" lang="en-US" sz="1800" u="none" cap="none" strike="noStrike">
                <a:solidFill>
                  <a:srgbClr val="000000"/>
                </a:solidFill>
                <a:latin typeface="Arial"/>
                <a:ea typeface="Arial"/>
                <a:cs typeface="Arial"/>
                <a:sym typeface="Arial"/>
              </a:rPr>
              <a:t>б) Жоғарғы аш ішектің бөлігі GI трактінен ажыратылады.</a:t>
            </a:r>
            <a:endParaRPr/>
          </a:p>
          <a:p>
            <a:pPr indent="-317500" lvl="1" marL="914400" marR="0" rtl="0" algn="l">
              <a:lnSpc>
                <a:spcPct val="100000"/>
              </a:lnSpc>
              <a:spcBef>
                <a:spcPts val="1400"/>
              </a:spcBef>
              <a:spcAft>
                <a:spcPts val="0"/>
              </a:spcAft>
              <a:buClr>
                <a:srgbClr val="000000"/>
              </a:buClr>
              <a:buSzPts val="2610"/>
              <a:buFont typeface="Times"/>
              <a:buChar char="•"/>
            </a:pPr>
            <a:r>
              <a:rPr b="0" i="0" lang="en-US" sz="1800" u="none" cap="none" strike="noStrike">
                <a:solidFill>
                  <a:srgbClr val="000000"/>
                </a:solidFill>
                <a:latin typeface="Arial"/>
                <a:ea typeface="Arial"/>
                <a:cs typeface="Arial"/>
                <a:sym typeface="Arial"/>
              </a:rPr>
              <a:t>в) Ру безі GI трактінен ажыратылған.</a:t>
            </a:r>
            <a:endParaRPr/>
          </a:p>
          <a:p>
            <a:pPr indent="-317500" lvl="1" marL="914400" marR="0" rtl="0" algn="l">
              <a:lnSpc>
                <a:spcPct val="100000"/>
              </a:lnSpc>
              <a:spcBef>
                <a:spcPts val="1400"/>
              </a:spcBef>
              <a:spcAft>
                <a:spcPts val="0"/>
              </a:spcAft>
              <a:buClr>
                <a:srgbClr val="000000"/>
              </a:buClr>
              <a:buSzPts val="2610"/>
              <a:buFont typeface="Times"/>
              <a:buChar char="•"/>
            </a:pPr>
            <a:r>
              <a:rPr b="0" i="0" lang="en-US" sz="1800" u="none" cap="none" strike="noStrike">
                <a:solidFill>
                  <a:srgbClr val="000000"/>
                </a:solidFill>
                <a:latin typeface="Arial"/>
                <a:ea typeface="Arial"/>
                <a:cs typeface="Arial"/>
                <a:sym typeface="Arial"/>
              </a:rPr>
              <a:t>г) ішек жойылады.</a:t>
            </a:r>
            <a:endParaRPr/>
          </a:p>
          <a:p>
            <a:pPr indent="-317500" lvl="1" marL="914400" marR="0" rtl="0" algn="l">
              <a:lnSpc>
                <a:spcPct val="100000"/>
              </a:lnSpc>
              <a:spcBef>
                <a:spcPts val="1400"/>
              </a:spcBef>
              <a:spcAft>
                <a:spcPts val="0"/>
              </a:spcAft>
              <a:buClr>
                <a:srgbClr val="000000"/>
              </a:buClr>
              <a:buSzPts val="2610"/>
              <a:buFont typeface="Times"/>
              <a:buChar char="•"/>
            </a:pPr>
            <a:r>
              <a:rPr b="0" i="0" lang="en-US" sz="1800" u="none" cap="none" strike="noStrike">
                <a:solidFill>
                  <a:srgbClr val="000000"/>
                </a:solidFill>
                <a:latin typeface="Arial"/>
                <a:ea typeface="Arial"/>
                <a:cs typeface="Arial"/>
                <a:sym typeface="Arial"/>
              </a:rPr>
              <a:t>д) Жоғарыда айтылғандардың барлығы дұрыс.</a:t>
            </a:r>
            <a:endParaRPr/>
          </a:p>
          <a:p>
            <a:pPr indent="-317500" lvl="1" marL="914400" marR="0" rtl="0" algn="l">
              <a:lnSpc>
                <a:spcPct val="100000"/>
              </a:lnSpc>
              <a:spcBef>
                <a:spcPts val="1400"/>
              </a:spcBef>
              <a:spcAft>
                <a:spcPts val="0"/>
              </a:spcAft>
              <a:buClr>
                <a:srgbClr val="000000"/>
              </a:buClr>
              <a:buSzPts val="2610"/>
              <a:buFont typeface="Times"/>
              <a:buChar char="•"/>
            </a:pPr>
            <a:r>
              <a:rPr b="0" i="0" lang="en-US" sz="1800" u="none" cap="none" strike="noStrike">
                <a:solidFill>
                  <a:srgbClr val="000000"/>
                </a:solidFill>
                <a:latin typeface="Arial"/>
                <a:ea typeface="Arial"/>
                <a:cs typeface="Arial"/>
                <a:sym typeface="Arial"/>
              </a:rPr>
              <a:t>f) (а) және (b) тек дұрыс.</a:t>
            </a:r>
            <a:endParaRPr/>
          </a:p>
        </p:txBody>
      </p:sp>
      <p:grpSp>
        <p:nvGrpSpPr>
          <p:cNvPr id="416" name="Google Shape;416;p22"/>
          <p:cNvGrpSpPr/>
          <p:nvPr/>
        </p:nvGrpSpPr>
        <p:grpSpPr>
          <a:xfrm>
            <a:off x="-74260" y="6205463"/>
            <a:ext cx="12248972" cy="755702"/>
            <a:chOff x="-1" y="-2"/>
            <a:chExt cx="12248970" cy="755701"/>
          </a:xfrm>
        </p:grpSpPr>
        <p:sp>
          <p:nvSpPr>
            <p:cNvPr id="417" name="Google Shape;417;p22"/>
            <p:cNvSpPr/>
            <p:nvPr/>
          </p:nvSpPr>
          <p:spPr>
            <a:xfrm>
              <a:off x="2797115" y="18571"/>
              <a:ext cx="9451854" cy="684194"/>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418" name="Google Shape;418;p22"/>
            <p:cNvSpPr/>
            <p:nvPr/>
          </p:nvSpPr>
          <p:spPr>
            <a:xfrm>
              <a:off x="58514" y="16860"/>
              <a:ext cx="2922819" cy="738839"/>
            </a:xfrm>
            <a:prstGeom prst="rect">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419" name="Google Shape;419;p22"/>
            <p:cNvPicPr preferRelativeResize="0"/>
            <p:nvPr/>
          </p:nvPicPr>
          <p:blipFill rotWithShape="1">
            <a:blip r:embed="rId4">
              <a:alphaModFix/>
            </a:blip>
            <a:srcRect b="0" l="0" r="0" t="0"/>
            <a:stretch/>
          </p:blipFill>
          <p:spPr>
            <a:xfrm>
              <a:off x="-1" y="-2"/>
              <a:ext cx="704327" cy="613871"/>
            </a:xfrm>
            <a:prstGeom prst="rect">
              <a:avLst/>
            </a:prstGeom>
            <a:noFill/>
            <a:ln>
              <a:noFill/>
            </a:ln>
          </p:spPr>
        </p:pic>
        <p:sp>
          <p:nvSpPr>
            <p:cNvPr id="420" name="Google Shape;420;p22"/>
            <p:cNvSpPr txBox="1"/>
            <p:nvPr/>
          </p:nvSpPr>
          <p:spPr>
            <a:xfrm>
              <a:off x="696107" y="153863"/>
              <a:ext cx="2223691"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
        <p:nvSpPr>
          <p:cNvPr id="421" name="Google Shape;421;p22"/>
          <p:cNvSpPr txBox="1"/>
          <p:nvPr/>
        </p:nvSpPr>
        <p:spPr>
          <a:xfrm>
            <a:off x="1447799" y="432573"/>
            <a:ext cx="6728918" cy="1449389"/>
          </a:xfrm>
          <a:prstGeom prst="rect">
            <a:avLst/>
          </a:prstGeom>
          <a:noFill/>
          <a:ln>
            <a:noFill/>
          </a:ln>
        </p:spPr>
        <p:txBody>
          <a:bodyPr anchorCtr="0" anchor="ctr" bIns="45700" lIns="45700" spcFirstLastPara="1" rIns="45700" wrap="square" tIns="45700">
            <a:normAutofit/>
          </a:bodyPr>
          <a:lstStyle/>
          <a:p>
            <a:pPr indent="0" lvl="0" marL="0" marR="0" rtl="0" algn="l">
              <a:lnSpc>
                <a:spcPct val="100000"/>
              </a:lnSpc>
              <a:spcBef>
                <a:spcPts val="0"/>
              </a:spcBef>
              <a:spcAft>
                <a:spcPts val="0"/>
              </a:spcAft>
              <a:buClr>
                <a:srgbClr val="000000"/>
              </a:buClr>
              <a:buSzPts val="3100"/>
              <a:buFont typeface="Arial"/>
              <a:buNone/>
            </a:pPr>
            <a:r>
              <a:rPr b="1" i="0" lang="en-US" sz="3100" u="none" cap="none" strike="noStrike">
                <a:solidFill>
                  <a:srgbClr val="000000"/>
                </a:solidFill>
                <a:latin typeface="Arial"/>
                <a:ea typeface="Arial"/>
                <a:cs typeface="Arial"/>
                <a:sym typeface="Arial"/>
              </a:rPr>
              <a:t>Бейне шолу</a:t>
            </a:r>
            <a:endParaRPr/>
          </a:p>
          <a:p>
            <a:pPr indent="0" lvl="0" marL="0" marR="0" rtl="0" algn="l">
              <a:lnSpc>
                <a:spcPct val="100000"/>
              </a:lnSpc>
              <a:spcBef>
                <a:spcPts val="0"/>
              </a:spcBef>
              <a:spcAft>
                <a:spcPts val="0"/>
              </a:spcAft>
              <a:buClr>
                <a:srgbClr val="000000"/>
              </a:buClr>
              <a:buSzPts val="3100"/>
              <a:buFont typeface="Arial"/>
              <a:buNone/>
            </a:pPr>
            <a:br>
              <a:rPr b="1" i="0" lang="en-US" sz="3100" u="none" cap="none" strike="noStrike">
                <a:solidFill>
                  <a:srgbClr val="000000"/>
                </a:solidFill>
                <a:latin typeface="Arial"/>
                <a:ea typeface="Arial"/>
                <a:cs typeface="Arial"/>
                <a:sym typeface="Arial"/>
              </a:rPr>
            </a:b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09"/>
                                        </p:tgtEl>
                                        <p:attrNameLst>
                                          <p:attrName>style.visibility</p:attrName>
                                        </p:attrNameLst>
                                      </p:cBhvr>
                                      <p:to>
                                        <p:strVal val="visible"/>
                                      </p:to>
                                    </p:set>
                                    <p:anim calcmode="lin" valueType="num">
                                      <p:cBhvr additive="base">
                                        <p:cTn dur="300"/>
                                        <p:tgtEl>
                                          <p:spTgt spid="409"/>
                                        </p:tgtEl>
                                        <p:attrNameLst>
                                          <p:attrName>ppt_w</p:attrName>
                                        </p:attrNameLst>
                                      </p:cBhvr>
                                      <p:tavLst>
                                        <p:tav fmla="" tm="0">
                                          <p:val>
                                            <p:strVal val="0"/>
                                          </p:val>
                                        </p:tav>
                                        <p:tav fmla="" tm="100000">
                                          <p:val>
                                            <p:strVal val="#ppt_w"/>
                                          </p:val>
                                        </p:tav>
                                      </p:tavLst>
                                    </p:anim>
                                    <p:anim calcmode="lin" valueType="num">
                                      <p:cBhvr additive="base">
                                        <p:cTn dur="300"/>
                                        <p:tgtEl>
                                          <p:spTgt spid="40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23"/>
          <p:cNvSpPr txBox="1"/>
          <p:nvPr>
            <p:ph idx="4294967295" type="sldNum"/>
          </p:nvPr>
        </p:nvSpPr>
        <p:spPr>
          <a:xfrm>
            <a:off x="8712375" y="6324598"/>
            <a:ext cx="386662" cy="375227"/>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000"/>
              <a:buFont typeface="Arial"/>
              <a:buNone/>
            </a:pPr>
            <a:fld id="{00000000-1234-1234-1234-123412341234}" type="slidenum">
              <a:rPr lang="en-US" sz="2000">
                <a:solidFill>
                  <a:srgbClr val="000000"/>
                </a:solidFill>
              </a:rPr>
              <a:t>‹#›</a:t>
            </a:fld>
            <a:endParaRPr/>
          </a:p>
        </p:txBody>
      </p:sp>
      <p:grpSp>
        <p:nvGrpSpPr>
          <p:cNvPr id="427" name="Google Shape;427;p23"/>
          <p:cNvGrpSpPr/>
          <p:nvPr/>
        </p:nvGrpSpPr>
        <p:grpSpPr>
          <a:xfrm>
            <a:off x="211128" y="104764"/>
            <a:ext cx="980376" cy="1007343"/>
            <a:chOff x="-1" y="-2"/>
            <a:chExt cx="980375" cy="1007341"/>
          </a:xfrm>
        </p:grpSpPr>
        <p:sp>
          <p:nvSpPr>
            <p:cNvPr id="428" name="Google Shape;428;p23"/>
            <p:cNvSpPr/>
            <p:nvPr/>
          </p:nvSpPr>
          <p:spPr>
            <a:xfrm>
              <a:off x="-1" y="-2"/>
              <a:ext cx="980375" cy="1007341"/>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sp>
          <p:nvSpPr>
            <p:cNvPr id="429" name="Google Shape;429;p23"/>
            <p:cNvSpPr/>
            <p:nvPr/>
          </p:nvSpPr>
          <p:spPr>
            <a:xfrm>
              <a:off x="165066" y="169585"/>
              <a:ext cx="650361" cy="668151"/>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grpSp>
          <p:nvGrpSpPr>
            <p:cNvPr id="430" name="Google Shape;430;p23"/>
            <p:cNvGrpSpPr/>
            <p:nvPr/>
          </p:nvGrpSpPr>
          <p:grpSpPr>
            <a:xfrm>
              <a:off x="142133" y="146024"/>
              <a:ext cx="696259" cy="715335"/>
              <a:chOff x="-2" y="-2"/>
              <a:chExt cx="696258" cy="715334"/>
            </a:xfrm>
          </p:grpSpPr>
          <p:sp>
            <p:nvSpPr>
              <p:cNvPr id="431" name="Google Shape;431;p23"/>
              <p:cNvSpPr/>
              <p:nvPr/>
            </p:nvSpPr>
            <p:spPr>
              <a:xfrm>
                <a:off x="-2" y="-1"/>
                <a:ext cx="696256" cy="715328"/>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1200"/>
                  <a:buFont typeface="Trebuchet MS"/>
                  <a:buNone/>
                </a:pPr>
                <a:r>
                  <a:t/>
                </a:r>
                <a:endParaRPr b="0" i="0" sz="1200" u="none" cap="none" strike="noStrike">
                  <a:solidFill>
                    <a:srgbClr val="000000"/>
                  </a:solidFill>
                  <a:latin typeface="Trebuchet MS"/>
                  <a:ea typeface="Trebuchet MS"/>
                  <a:cs typeface="Trebuchet MS"/>
                  <a:sym typeface="Trebuchet MS"/>
                </a:endParaRPr>
              </a:p>
            </p:txBody>
          </p:sp>
          <p:pic>
            <p:nvPicPr>
              <p:cNvPr descr="image3.png" id="432" name="Google Shape;432;p23"/>
              <p:cNvPicPr preferRelativeResize="0"/>
              <p:nvPr/>
            </p:nvPicPr>
            <p:blipFill rotWithShape="1">
              <a:blip r:embed="rId3">
                <a:alphaModFix/>
              </a:blip>
              <a:srcRect b="0" l="0" r="0" t="0"/>
              <a:stretch/>
            </p:blipFill>
            <p:spPr>
              <a:xfrm>
                <a:off x="2" y="-2"/>
                <a:ext cx="696254" cy="715334"/>
              </a:xfrm>
              <a:prstGeom prst="rect">
                <a:avLst/>
              </a:prstGeom>
              <a:noFill/>
              <a:ln>
                <a:noFill/>
              </a:ln>
            </p:spPr>
          </p:pic>
        </p:grpSp>
      </p:grpSp>
      <p:sp>
        <p:nvSpPr>
          <p:cNvPr id="433" name="Google Shape;433;p23"/>
          <p:cNvSpPr txBox="1"/>
          <p:nvPr/>
        </p:nvSpPr>
        <p:spPr>
          <a:xfrm>
            <a:off x="272653" y="1440025"/>
            <a:ext cx="8598694" cy="4437522"/>
          </a:xfrm>
          <a:prstGeom prst="rect">
            <a:avLst/>
          </a:prstGeom>
          <a:noFill/>
          <a:ln>
            <a:noFill/>
          </a:ln>
        </p:spPr>
        <p:txBody>
          <a:bodyPr anchorCtr="0" anchor="ctr" bIns="50800" lIns="50800" spcFirstLastPara="1" rIns="50800" wrap="square" tIns="50800">
            <a:spAutoFit/>
          </a:bodyPr>
          <a:lstStyle/>
          <a:p>
            <a:pPr indent="-342900" lvl="0" marL="342900" marR="0" rtl="0" algn="just">
              <a:lnSpc>
                <a:spcPct val="100000"/>
              </a:lnSpc>
              <a:spcBef>
                <a:spcPts val="0"/>
              </a:spcBef>
              <a:spcAft>
                <a:spcPts val="0"/>
              </a:spcAft>
              <a:buClr>
                <a:srgbClr val="000000"/>
              </a:buClr>
              <a:buSzPts val="1800"/>
              <a:buFont typeface="Arial"/>
              <a:buChar char="•"/>
            </a:pPr>
            <a:r>
              <a:rPr b="1" i="0" lang="en-US" sz="1800" u="none" cap="none" strike="noStrike">
                <a:solidFill>
                  <a:srgbClr val="000000"/>
                </a:solidFill>
                <a:latin typeface="Arial"/>
                <a:ea typeface="Arial"/>
                <a:cs typeface="Arial"/>
                <a:sym typeface="Arial"/>
              </a:rPr>
              <a:t>Неліктен рәсім салмақ жоғалтуға әкеледі?? </a:t>
            </a:r>
            <a:endParaRPr/>
          </a:p>
          <a:p>
            <a:pPr indent="-228600" lvl="0" marL="342900" marR="0" rtl="0" algn="just">
              <a:lnSpc>
                <a:spcPct val="100000"/>
              </a:lnSpc>
              <a:spcBef>
                <a:spcPts val="600"/>
              </a:spcBef>
              <a:spcAft>
                <a:spcPts val="0"/>
              </a:spcAft>
              <a:buClr>
                <a:srgbClr val="000000"/>
              </a:buClr>
              <a:buSzPts val="1800"/>
              <a:buFont typeface="Arial"/>
              <a:buNone/>
            </a:pPr>
            <a:r>
              <a:t/>
            </a:r>
            <a:endParaRPr b="1" i="0" sz="1800" u="none" cap="none" strike="noStrike">
              <a:solidFill>
                <a:srgbClr val="000000"/>
              </a:solidFill>
              <a:latin typeface="Arial"/>
              <a:ea typeface="Arial"/>
              <a:cs typeface="Arial"/>
              <a:sym typeface="Arial"/>
            </a:endParaRPr>
          </a:p>
          <a:p>
            <a:pPr indent="-317500" lvl="1" marL="914400" marR="0" rtl="0" algn="l">
              <a:lnSpc>
                <a:spcPct val="100000"/>
              </a:lnSpc>
              <a:spcBef>
                <a:spcPts val="1400"/>
              </a:spcBef>
              <a:spcAft>
                <a:spcPts val="0"/>
              </a:spcAft>
              <a:buClr>
                <a:srgbClr val="000000"/>
              </a:buClr>
              <a:buSzPts val="2610"/>
              <a:buFont typeface="Times"/>
              <a:buChar char="•"/>
            </a:pPr>
            <a:r>
              <a:rPr b="0" i="0" lang="en-US" sz="1800" u="none" cap="none" strike="noStrike">
                <a:solidFill>
                  <a:srgbClr val="000000"/>
                </a:solidFill>
                <a:latin typeface="Arial"/>
                <a:ea typeface="Arial"/>
                <a:cs typeface="Arial"/>
                <a:sym typeface="Arial"/>
              </a:rPr>
              <a:t> а) пациент тезірек «қанықтылықты» сезінеді - көп тамақтану ыңғайсыз.</a:t>
            </a:r>
            <a:endParaRPr/>
          </a:p>
          <a:p>
            <a:pPr indent="-317500" lvl="1" marL="914400" marR="0" rtl="0" algn="l">
              <a:lnSpc>
                <a:spcPct val="100000"/>
              </a:lnSpc>
              <a:spcBef>
                <a:spcPts val="1400"/>
              </a:spcBef>
              <a:spcAft>
                <a:spcPts val="0"/>
              </a:spcAft>
              <a:buClr>
                <a:srgbClr val="000000"/>
              </a:buClr>
              <a:buSzPts val="2610"/>
              <a:buFont typeface="Times"/>
              <a:buChar char="•"/>
            </a:pPr>
            <a:r>
              <a:rPr b="0" i="0" lang="en-US" sz="1800" u="none" cap="none" strike="noStrike">
                <a:solidFill>
                  <a:srgbClr val="000000"/>
                </a:solidFill>
                <a:latin typeface="Arial"/>
                <a:ea typeface="Arial"/>
                <a:cs typeface="Arial"/>
                <a:sym typeface="Arial"/>
              </a:rPr>
              <a:t>б) Аш ішектің сіңіретін аймағының бір бөлігі айналып өтеді, сондықтан аз калория жұтылады.</a:t>
            </a:r>
            <a:endParaRPr/>
          </a:p>
          <a:p>
            <a:pPr indent="-317500" lvl="1" marL="914400" marR="0" rtl="0" algn="l">
              <a:lnSpc>
                <a:spcPct val="100000"/>
              </a:lnSpc>
              <a:spcBef>
                <a:spcPts val="1400"/>
              </a:spcBef>
              <a:spcAft>
                <a:spcPts val="0"/>
              </a:spcAft>
              <a:buClr>
                <a:srgbClr val="000000"/>
              </a:buClr>
              <a:buSzPts val="2610"/>
              <a:buFont typeface="Times"/>
              <a:buChar char="•"/>
            </a:pPr>
            <a:r>
              <a:rPr b="0" i="0" lang="en-US" sz="1800" u="none" cap="none" strike="noStrike">
                <a:solidFill>
                  <a:srgbClr val="000000"/>
                </a:solidFill>
                <a:latin typeface="Arial"/>
                <a:ea typeface="Arial"/>
                <a:cs typeface="Arial"/>
                <a:sym typeface="Arial"/>
              </a:rPr>
              <a:t>в) Ұйқы безі мен өт жолдарынан қайтадан қосылу тамақтың толық ыдырауына қажетті кейбір ас қорыту ферменттерінің бөлінуіне мүмкіндік береді.</a:t>
            </a:r>
            <a:endParaRPr/>
          </a:p>
          <a:p>
            <a:pPr indent="-317500" lvl="1" marL="914400" marR="0" rtl="0" algn="l">
              <a:lnSpc>
                <a:spcPct val="100000"/>
              </a:lnSpc>
              <a:spcBef>
                <a:spcPts val="1400"/>
              </a:spcBef>
              <a:spcAft>
                <a:spcPts val="0"/>
              </a:spcAft>
              <a:buClr>
                <a:srgbClr val="000000"/>
              </a:buClr>
              <a:buSzPts val="2610"/>
              <a:buFont typeface="Times"/>
              <a:buChar char="•"/>
            </a:pPr>
            <a:r>
              <a:rPr b="0" i="0" lang="en-US" sz="1800" u="none" cap="none" strike="noStrike">
                <a:solidFill>
                  <a:srgbClr val="000000"/>
                </a:solidFill>
                <a:latin typeface="Arial"/>
                <a:ea typeface="Arial"/>
                <a:cs typeface="Arial"/>
                <a:sym typeface="Arial"/>
              </a:rPr>
              <a:t>г) Процедура төменгі ішектің перистальтикалық қабілетін төмендетеді.</a:t>
            </a:r>
            <a:endParaRPr/>
          </a:p>
          <a:p>
            <a:pPr indent="-317500" lvl="1" marL="914400" marR="0" rtl="0" algn="l">
              <a:lnSpc>
                <a:spcPct val="100000"/>
              </a:lnSpc>
              <a:spcBef>
                <a:spcPts val="1400"/>
              </a:spcBef>
              <a:spcAft>
                <a:spcPts val="0"/>
              </a:spcAft>
              <a:buClr>
                <a:srgbClr val="000000"/>
              </a:buClr>
              <a:buSzPts val="2610"/>
              <a:buFont typeface="Times"/>
              <a:buChar char="•"/>
            </a:pPr>
            <a:r>
              <a:rPr b="0" i="0" lang="en-US" sz="1800" u="none" cap="none" strike="noStrike">
                <a:solidFill>
                  <a:srgbClr val="000000"/>
                </a:solidFill>
                <a:latin typeface="Arial"/>
                <a:ea typeface="Arial"/>
                <a:cs typeface="Arial"/>
                <a:sym typeface="Arial"/>
              </a:rPr>
              <a:t>д) Жоғарыда айтылғандардың барлығы дұрыс.</a:t>
            </a:r>
            <a:endParaRPr/>
          </a:p>
          <a:p>
            <a:pPr indent="-317500" lvl="1" marL="914400" marR="0" rtl="0" algn="l">
              <a:lnSpc>
                <a:spcPct val="100000"/>
              </a:lnSpc>
              <a:spcBef>
                <a:spcPts val="1400"/>
              </a:spcBef>
              <a:spcAft>
                <a:spcPts val="0"/>
              </a:spcAft>
              <a:buClr>
                <a:srgbClr val="000000"/>
              </a:buClr>
              <a:buSzPts val="2610"/>
              <a:buFont typeface="Times"/>
              <a:buChar char="•"/>
            </a:pPr>
            <a:r>
              <a:rPr b="0" i="0" lang="en-US" sz="1800" u="none" cap="none" strike="noStrike">
                <a:solidFill>
                  <a:srgbClr val="000000"/>
                </a:solidFill>
                <a:latin typeface="Arial"/>
                <a:ea typeface="Arial"/>
                <a:cs typeface="Arial"/>
                <a:sym typeface="Arial"/>
              </a:rPr>
              <a:t>f) (а) және (b) тек салмақ жоғалтуға әкеледі.</a:t>
            </a:r>
            <a:endParaRPr/>
          </a:p>
        </p:txBody>
      </p:sp>
      <p:grpSp>
        <p:nvGrpSpPr>
          <p:cNvPr id="434" name="Google Shape;434;p23"/>
          <p:cNvGrpSpPr/>
          <p:nvPr/>
        </p:nvGrpSpPr>
        <p:grpSpPr>
          <a:xfrm>
            <a:off x="-74260" y="6205463"/>
            <a:ext cx="12248972" cy="755702"/>
            <a:chOff x="-1" y="-2"/>
            <a:chExt cx="12248970" cy="755701"/>
          </a:xfrm>
        </p:grpSpPr>
        <p:sp>
          <p:nvSpPr>
            <p:cNvPr id="435" name="Google Shape;435;p23"/>
            <p:cNvSpPr/>
            <p:nvPr/>
          </p:nvSpPr>
          <p:spPr>
            <a:xfrm>
              <a:off x="2797115" y="18571"/>
              <a:ext cx="9451854" cy="684194"/>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436" name="Google Shape;436;p23"/>
            <p:cNvSpPr/>
            <p:nvPr/>
          </p:nvSpPr>
          <p:spPr>
            <a:xfrm>
              <a:off x="58514" y="16860"/>
              <a:ext cx="2922819" cy="738839"/>
            </a:xfrm>
            <a:prstGeom prst="rect">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437" name="Google Shape;437;p23"/>
            <p:cNvPicPr preferRelativeResize="0"/>
            <p:nvPr/>
          </p:nvPicPr>
          <p:blipFill rotWithShape="1">
            <a:blip r:embed="rId4">
              <a:alphaModFix/>
            </a:blip>
            <a:srcRect b="0" l="0" r="0" t="0"/>
            <a:stretch/>
          </p:blipFill>
          <p:spPr>
            <a:xfrm>
              <a:off x="-1" y="-2"/>
              <a:ext cx="704327" cy="613871"/>
            </a:xfrm>
            <a:prstGeom prst="rect">
              <a:avLst/>
            </a:prstGeom>
            <a:noFill/>
            <a:ln>
              <a:noFill/>
            </a:ln>
          </p:spPr>
        </p:pic>
        <p:sp>
          <p:nvSpPr>
            <p:cNvPr id="438" name="Google Shape;438;p23"/>
            <p:cNvSpPr txBox="1"/>
            <p:nvPr/>
          </p:nvSpPr>
          <p:spPr>
            <a:xfrm>
              <a:off x="696107" y="153863"/>
              <a:ext cx="2223691"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
        <p:nvSpPr>
          <p:cNvPr id="439" name="Google Shape;439;p23"/>
          <p:cNvSpPr txBox="1"/>
          <p:nvPr/>
        </p:nvSpPr>
        <p:spPr>
          <a:xfrm>
            <a:off x="1474745" y="405626"/>
            <a:ext cx="6728919" cy="1747279"/>
          </a:xfrm>
          <a:prstGeom prst="rect">
            <a:avLst/>
          </a:prstGeom>
          <a:noFill/>
          <a:ln>
            <a:noFill/>
          </a:ln>
        </p:spPr>
        <p:txBody>
          <a:bodyPr anchorCtr="0" anchor="ctr" bIns="45700" lIns="45700" spcFirstLastPara="1" rIns="45700" wrap="square" tIns="45700">
            <a:normAutofit/>
          </a:bodyPr>
          <a:lstStyle/>
          <a:p>
            <a:pPr indent="0" lvl="0" marL="0" marR="0" rtl="0" algn="l">
              <a:lnSpc>
                <a:spcPct val="100000"/>
              </a:lnSpc>
              <a:spcBef>
                <a:spcPts val="0"/>
              </a:spcBef>
              <a:spcAft>
                <a:spcPts val="0"/>
              </a:spcAft>
              <a:buClr>
                <a:srgbClr val="000000"/>
              </a:buClr>
              <a:buSzPts val="3100"/>
              <a:buFont typeface="Arial"/>
              <a:buNone/>
            </a:pPr>
            <a:r>
              <a:rPr b="1" i="0" lang="en-US" sz="3100" u="none" cap="none" strike="noStrike">
                <a:solidFill>
                  <a:srgbClr val="000000"/>
                </a:solidFill>
                <a:latin typeface="Arial"/>
                <a:ea typeface="Arial"/>
                <a:cs typeface="Arial"/>
                <a:sym typeface="Arial"/>
              </a:rPr>
              <a:t>Бейне шолу</a:t>
            </a:r>
            <a:endParaRPr/>
          </a:p>
          <a:p>
            <a:pPr indent="0" lvl="0" marL="0" marR="0" rtl="0" algn="l">
              <a:lnSpc>
                <a:spcPct val="100000"/>
              </a:lnSpc>
              <a:spcBef>
                <a:spcPts val="0"/>
              </a:spcBef>
              <a:spcAft>
                <a:spcPts val="0"/>
              </a:spcAft>
              <a:buClr>
                <a:srgbClr val="000000"/>
              </a:buClr>
              <a:buSzPts val="3100"/>
              <a:buFont typeface="Arial"/>
              <a:buNone/>
            </a:pPr>
            <a:br>
              <a:rPr b="1" i="0" lang="en-US" sz="3100" u="none" cap="none" strike="noStrike">
                <a:solidFill>
                  <a:srgbClr val="000000"/>
                </a:solidFill>
                <a:latin typeface="Arial"/>
                <a:ea typeface="Arial"/>
                <a:cs typeface="Arial"/>
                <a:sym typeface="Arial"/>
              </a:rPr>
            </a:b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27"/>
                                        </p:tgtEl>
                                        <p:attrNameLst>
                                          <p:attrName>style.visibility</p:attrName>
                                        </p:attrNameLst>
                                      </p:cBhvr>
                                      <p:to>
                                        <p:strVal val="visible"/>
                                      </p:to>
                                    </p:set>
                                    <p:anim calcmode="lin" valueType="num">
                                      <p:cBhvr additive="base">
                                        <p:cTn dur="300"/>
                                        <p:tgtEl>
                                          <p:spTgt spid="427"/>
                                        </p:tgtEl>
                                        <p:attrNameLst>
                                          <p:attrName>ppt_w</p:attrName>
                                        </p:attrNameLst>
                                      </p:cBhvr>
                                      <p:tavLst>
                                        <p:tav fmla="" tm="0">
                                          <p:val>
                                            <p:strVal val="0"/>
                                          </p:val>
                                        </p:tav>
                                        <p:tav fmla="" tm="100000">
                                          <p:val>
                                            <p:strVal val="#ppt_w"/>
                                          </p:val>
                                        </p:tav>
                                      </p:tavLst>
                                    </p:anim>
                                    <p:anim calcmode="lin" valueType="num">
                                      <p:cBhvr additive="base">
                                        <p:cTn dur="300"/>
                                        <p:tgtEl>
                                          <p:spTgt spid="42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24"/>
          <p:cNvSpPr/>
          <p:nvPr/>
        </p:nvSpPr>
        <p:spPr>
          <a:xfrm>
            <a:off x="-232775" y="198256"/>
            <a:ext cx="9609550" cy="6270546"/>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800"/>
              <a:buFont typeface="Trebuchet MS"/>
              <a:buNone/>
            </a:pPr>
            <a:r>
              <a:t/>
            </a:r>
            <a:endParaRPr b="0" i="0" sz="1800" u="none" cap="none" strike="noStrike">
              <a:solidFill>
                <a:srgbClr val="F1F1F1"/>
              </a:solidFill>
              <a:latin typeface="Trebuchet MS"/>
              <a:ea typeface="Trebuchet MS"/>
              <a:cs typeface="Trebuchet MS"/>
              <a:sym typeface="Trebuchet MS"/>
            </a:endParaRPr>
          </a:p>
        </p:txBody>
      </p:sp>
      <p:sp>
        <p:nvSpPr>
          <p:cNvPr id="445" name="Google Shape;445;p24"/>
          <p:cNvSpPr txBox="1"/>
          <p:nvPr/>
        </p:nvSpPr>
        <p:spPr>
          <a:xfrm>
            <a:off x="59200" y="341082"/>
            <a:ext cx="7472889" cy="528913"/>
          </a:xfrm>
          <a:prstGeom prst="rect">
            <a:avLst/>
          </a:prstGeom>
          <a:noFill/>
          <a:ln>
            <a:noFill/>
          </a:ln>
        </p:spPr>
        <p:txBody>
          <a:bodyPr anchorCtr="0" anchor="ctr" bIns="38125" lIns="38125" spcFirstLastPara="1" rIns="38125" wrap="square" tIns="38125">
            <a:spAutoFit/>
          </a:bodyPr>
          <a:lstStyle/>
          <a:p>
            <a:pPr indent="-403277" lvl="0" marL="403277" marR="0" rtl="0" algn="l">
              <a:lnSpc>
                <a:spcPct val="150000"/>
              </a:lnSpc>
              <a:spcBef>
                <a:spcPts val="0"/>
              </a:spcBef>
              <a:spcAft>
                <a:spcPts val="0"/>
              </a:spcAft>
              <a:buClr>
                <a:srgbClr val="F1F1F1"/>
              </a:buClr>
              <a:buSzPts val="3200"/>
              <a:buFont typeface="Times New Roman"/>
              <a:buChar char="◆"/>
            </a:pPr>
            <a:r>
              <a:rPr b="1" i="0" lang="en-US" sz="3200" u="none" cap="none" strike="noStrike">
                <a:solidFill>
                  <a:srgbClr val="F1F1F1"/>
                </a:solidFill>
                <a:latin typeface="Times New Roman"/>
                <a:ea typeface="Times New Roman"/>
                <a:cs typeface="Times New Roman"/>
                <a:sym typeface="Times New Roman"/>
              </a:rPr>
              <a:t>Шағын кейс 1 –  Лилианың әңгімесi </a:t>
            </a:r>
            <a:endParaRPr/>
          </a:p>
        </p:txBody>
      </p:sp>
      <p:sp>
        <p:nvSpPr>
          <p:cNvPr id="446" name="Google Shape;446;p24"/>
          <p:cNvSpPr txBox="1"/>
          <p:nvPr/>
        </p:nvSpPr>
        <p:spPr>
          <a:xfrm>
            <a:off x="306173" y="1178925"/>
            <a:ext cx="8531653" cy="5057666"/>
          </a:xfrm>
          <a:prstGeom prst="rect">
            <a:avLst/>
          </a:prstGeom>
          <a:noFill/>
          <a:ln>
            <a:noFill/>
          </a:ln>
        </p:spPr>
        <p:txBody>
          <a:bodyPr anchorCtr="0" anchor="ctr" bIns="38125" lIns="38125" spcFirstLastPara="1" rIns="38125" wrap="square" tIns="38125">
            <a:spAutoFit/>
          </a:bodyPr>
          <a:lstStyle/>
          <a:p>
            <a:pPr indent="0" lvl="0" marL="0" marR="0" rtl="0" algn="just">
              <a:lnSpc>
                <a:spcPct val="100000"/>
              </a:lnSpc>
              <a:spcBef>
                <a:spcPts val="0"/>
              </a:spcBef>
              <a:spcAft>
                <a:spcPts val="0"/>
              </a:spcAft>
              <a:buClr>
                <a:srgbClr val="F1F1F1"/>
              </a:buClr>
              <a:buSzPts val="1800"/>
              <a:buFont typeface="Times New Roman"/>
              <a:buNone/>
            </a:pPr>
            <a:r>
              <a:rPr b="1" i="0" lang="en-US" sz="1800" u="none" cap="none" strike="noStrike">
                <a:solidFill>
                  <a:srgbClr val="F1F1F1"/>
                </a:solidFill>
                <a:latin typeface="Times New Roman"/>
                <a:ea typeface="Times New Roman"/>
                <a:cs typeface="Times New Roman"/>
                <a:sym typeface="Times New Roman"/>
              </a:rPr>
              <a:t>Лилиан 21 жаста және ауруға шалдыққан семіздікпен ауырған. Өте жасөспірім кезінде ол көп тамақ ішуге байланысты қиындықтарға тап болды. Енді ол жалғызсырағанда тамақтану, нашар баға алған кезде тамақтану, тіпті өз салмағына ренжіген кезде тамақтану үлгісіне көшті. Лилиан Маркке үйлену туралы балабақшадан бастап, олар ойын алаңына құда түскенде сөйлескен. Енді ол оған әдемі сақина сатып алды, ал ерлі-зайыптылар жазғы үйлену тойын жоспарлап отырды. Лилиан қалыңдықтың көйлегінде әдемі көрінгісі келді. Ол өзінің қабылдауында күш пен рақымның түні бойы билеуін қалаған. Ең бастысы, ол жаяу жүріп, жүгіріп, белсенді бастауыш сынып оқушыларына сабақ беру туралы армандарын жүзеге асырғысы келді. Ол ең төменгі тәуекелмен баланы көтеріп, өз отбасын құруға сымбатты болғысы келді. Дәрігері онымен асқазанды айналып өту хирургиясы туралы сөйлесе бастағанда оның салмағы 312 фунт болды (оны бариатриялық хирургия деп те атайды). Процедурадан бұрын Лилиан арнайы дайындалған мейірбикеге диетаның толық тарихын берді және процедураға физикалық тұрғыдан төтеп бере алатындығын көрсету үшін батареядан өтті. Ол сондай-ақ Лилианның операциядан күтетін негіздемелері мен үміттерін зерттейтін кеңесшіні көрді.</a:t>
            </a:r>
            <a:endParaRPr/>
          </a:p>
          <a:p>
            <a:pPr indent="0" lvl="0" marL="0" marR="0" rtl="0" algn="just">
              <a:lnSpc>
                <a:spcPct val="100000"/>
              </a:lnSpc>
              <a:spcBef>
                <a:spcPts val="1500"/>
              </a:spcBef>
              <a:spcAft>
                <a:spcPts val="0"/>
              </a:spcAft>
              <a:buClr>
                <a:srgbClr val="F1F1F1"/>
              </a:buClr>
              <a:buSzPts val="1800"/>
              <a:buFont typeface="Times New Roman"/>
              <a:buNone/>
            </a:pPr>
            <a:r>
              <a:rPr b="1" i="0" lang="en-US" sz="1800" u="none" cap="none" strike="noStrike">
                <a:solidFill>
                  <a:srgbClr val="F1F1F1"/>
                </a:solidFill>
                <a:latin typeface="Times New Roman"/>
                <a:ea typeface="Times New Roman"/>
                <a:cs typeface="Times New Roman"/>
                <a:sym typeface="Times New Roman"/>
              </a:rPr>
              <a:t>Ол ұсынған процедура 1-суретте келтірілген.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4"/>
                                        </p:tgtEl>
                                        <p:attrNameLst>
                                          <p:attrName>style.visibility</p:attrName>
                                        </p:attrNameLst>
                                      </p:cBhvr>
                                      <p:to>
                                        <p:strVal val="visible"/>
                                      </p:to>
                                    </p:set>
                                    <p:animEffect filter="fade" transition="in">
                                      <p:cBhvr>
                                        <p:cTn dur="500"/>
                                        <p:tgtEl>
                                          <p:spTgt spid="4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pic>
        <p:nvPicPr>
          <p:cNvPr descr="Screen Shot 2019-08-30 at 13.43.23.png" id="451" name="Google Shape;451;p25"/>
          <p:cNvPicPr preferRelativeResize="0"/>
          <p:nvPr/>
        </p:nvPicPr>
        <p:blipFill rotWithShape="1">
          <a:blip r:embed="rId3">
            <a:alphaModFix/>
          </a:blip>
          <a:srcRect b="0" l="0" r="0" t="0"/>
          <a:stretch/>
        </p:blipFill>
        <p:spPr>
          <a:xfrm>
            <a:off x="1650950" y="66376"/>
            <a:ext cx="5656208" cy="4534222"/>
          </a:xfrm>
          <a:prstGeom prst="rect">
            <a:avLst/>
          </a:prstGeom>
          <a:noFill/>
          <a:ln>
            <a:noFill/>
          </a:ln>
        </p:spPr>
      </p:pic>
      <p:sp>
        <p:nvSpPr>
          <p:cNvPr id="452" name="Google Shape;452;p25"/>
          <p:cNvSpPr txBox="1"/>
          <p:nvPr/>
        </p:nvSpPr>
        <p:spPr>
          <a:xfrm>
            <a:off x="418405" y="4518683"/>
            <a:ext cx="8307190" cy="2073911"/>
          </a:xfrm>
          <a:prstGeom prst="rect">
            <a:avLst/>
          </a:prstGeom>
          <a:noFill/>
          <a:ln>
            <a:noFill/>
          </a:ln>
        </p:spPr>
        <p:txBody>
          <a:bodyPr anchorCtr="0" anchor="ctr" bIns="50800" lIns="50800" spcFirstLastPara="1" rIns="50800" wrap="square" tIns="50800">
            <a:spAutoFit/>
          </a:bodyPr>
          <a:lstStyle/>
          <a:p>
            <a:pPr indent="0" lvl="0" marL="0" marR="0" rtl="0" algn="just">
              <a:lnSpc>
                <a:spcPct val="144444"/>
              </a:lnSpc>
              <a:spcBef>
                <a:spcPts val="0"/>
              </a:spcBef>
              <a:spcAft>
                <a:spcPts val="0"/>
              </a:spcAft>
              <a:buClr>
                <a:srgbClr val="000000"/>
              </a:buClr>
              <a:buSzPts val="1800"/>
              <a:buFont typeface="Times"/>
              <a:buNone/>
            </a:pPr>
            <a:r>
              <a:rPr b="1" i="1" lang="en-US" sz="1800" u="none" cap="none" strike="noStrike">
                <a:solidFill>
                  <a:srgbClr val="000000"/>
                </a:solidFill>
                <a:latin typeface="Times"/>
                <a:ea typeface="Times"/>
                <a:cs typeface="Times"/>
                <a:sym typeface="Times"/>
              </a:rPr>
              <a:t>Асқазанды айналып өту хирургиясы. Асқазанның өте кішкентай бөлігі операциядан кейін өңешпен байланысты болып қалады - асқазанның көп бөлігі кесіліп тасталады. Сонымен қатар, он екі елі ішектің сол үлкен, қазір ажыратылған бөлігімен байланысы бар, ал асқазаннан қоректік заттардың сіңірілуінің алғашқы орны болып саналатын джейунум асқазанның кішкентай, әлі жұмыс істейтін қапшығымен жаңадан қосылды.</a:t>
            </a:r>
            <a:endParaRPr/>
          </a:p>
        </p:txBody>
      </p:sp>
    </p:spTree>
  </p:cSld>
  <p:clrMapOvr>
    <a:masterClrMapping/>
  </p:clrMapOvr>
  <mc:AlternateContent>
    <mc:Choice Requires="p14">
      <p:transition spd="slow" p14:dur="1200">
        <p:fade/>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26"/>
          <p:cNvSpPr txBox="1"/>
          <p:nvPr>
            <p:ph idx="4294967295" type="sldNum"/>
          </p:nvPr>
        </p:nvSpPr>
        <p:spPr>
          <a:xfrm>
            <a:off x="8712375" y="6324598"/>
            <a:ext cx="386662" cy="375227"/>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000"/>
              <a:buFont typeface="Arial"/>
              <a:buNone/>
            </a:pPr>
            <a:fld id="{00000000-1234-1234-1234-123412341234}" type="slidenum">
              <a:rPr lang="en-US" sz="2000">
                <a:solidFill>
                  <a:srgbClr val="000000"/>
                </a:solidFill>
              </a:rPr>
              <a:t>‹#›</a:t>
            </a:fld>
            <a:endParaRPr/>
          </a:p>
        </p:txBody>
      </p:sp>
      <p:grpSp>
        <p:nvGrpSpPr>
          <p:cNvPr id="458" name="Google Shape;458;p26"/>
          <p:cNvGrpSpPr/>
          <p:nvPr/>
        </p:nvGrpSpPr>
        <p:grpSpPr>
          <a:xfrm>
            <a:off x="116813" y="64344"/>
            <a:ext cx="980377" cy="1007343"/>
            <a:chOff x="-1" y="-2"/>
            <a:chExt cx="980375" cy="1007341"/>
          </a:xfrm>
        </p:grpSpPr>
        <p:sp>
          <p:nvSpPr>
            <p:cNvPr id="459" name="Google Shape;459;p26"/>
            <p:cNvSpPr/>
            <p:nvPr/>
          </p:nvSpPr>
          <p:spPr>
            <a:xfrm>
              <a:off x="-1" y="-2"/>
              <a:ext cx="980375" cy="1007341"/>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sp>
          <p:nvSpPr>
            <p:cNvPr id="460" name="Google Shape;460;p26"/>
            <p:cNvSpPr/>
            <p:nvPr/>
          </p:nvSpPr>
          <p:spPr>
            <a:xfrm>
              <a:off x="165066" y="169585"/>
              <a:ext cx="650361" cy="668151"/>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grpSp>
          <p:nvGrpSpPr>
            <p:cNvPr id="461" name="Google Shape;461;p26"/>
            <p:cNvGrpSpPr/>
            <p:nvPr/>
          </p:nvGrpSpPr>
          <p:grpSpPr>
            <a:xfrm>
              <a:off x="142133" y="146024"/>
              <a:ext cx="696259" cy="715335"/>
              <a:chOff x="-2" y="-2"/>
              <a:chExt cx="696258" cy="715334"/>
            </a:xfrm>
          </p:grpSpPr>
          <p:sp>
            <p:nvSpPr>
              <p:cNvPr id="462" name="Google Shape;462;p26"/>
              <p:cNvSpPr/>
              <p:nvPr/>
            </p:nvSpPr>
            <p:spPr>
              <a:xfrm>
                <a:off x="-2" y="-1"/>
                <a:ext cx="696256" cy="715328"/>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1200"/>
                  <a:buFont typeface="Trebuchet MS"/>
                  <a:buNone/>
                </a:pPr>
                <a:r>
                  <a:t/>
                </a:r>
                <a:endParaRPr b="0" i="0" sz="1200" u="none" cap="none" strike="noStrike">
                  <a:solidFill>
                    <a:srgbClr val="000000"/>
                  </a:solidFill>
                  <a:latin typeface="Trebuchet MS"/>
                  <a:ea typeface="Trebuchet MS"/>
                  <a:cs typeface="Trebuchet MS"/>
                  <a:sym typeface="Trebuchet MS"/>
                </a:endParaRPr>
              </a:p>
            </p:txBody>
          </p:sp>
          <p:pic>
            <p:nvPicPr>
              <p:cNvPr descr="image3.png" id="463" name="Google Shape;463;p26"/>
              <p:cNvPicPr preferRelativeResize="0"/>
              <p:nvPr/>
            </p:nvPicPr>
            <p:blipFill rotWithShape="1">
              <a:blip r:embed="rId3">
                <a:alphaModFix/>
              </a:blip>
              <a:srcRect b="0" l="0" r="0" t="0"/>
              <a:stretch/>
            </p:blipFill>
            <p:spPr>
              <a:xfrm>
                <a:off x="2" y="-2"/>
                <a:ext cx="696254" cy="715334"/>
              </a:xfrm>
              <a:prstGeom prst="rect">
                <a:avLst/>
              </a:prstGeom>
              <a:noFill/>
              <a:ln>
                <a:noFill/>
              </a:ln>
            </p:spPr>
          </p:pic>
        </p:grpSp>
      </p:grpSp>
      <p:sp>
        <p:nvSpPr>
          <p:cNvPr id="464" name="Google Shape;464;p26"/>
          <p:cNvSpPr txBox="1"/>
          <p:nvPr/>
        </p:nvSpPr>
        <p:spPr>
          <a:xfrm>
            <a:off x="272653" y="1236494"/>
            <a:ext cx="8598694" cy="3899967"/>
          </a:xfrm>
          <a:prstGeom prst="rect">
            <a:avLst/>
          </a:prstGeom>
          <a:noFill/>
          <a:ln>
            <a:noFill/>
          </a:ln>
        </p:spPr>
        <p:txBody>
          <a:bodyPr anchorCtr="0" anchor="ctr" bIns="50800" lIns="50800" spcFirstLastPara="1" rIns="50800" wrap="square" tIns="50800">
            <a:spAutoFit/>
          </a:bodyPr>
          <a:lstStyle/>
          <a:p>
            <a:pPr indent="-342900" lvl="0" marL="342900" marR="0" rtl="0" algn="just">
              <a:lnSpc>
                <a:spcPct val="100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Сұрақтар</a:t>
            </a:r>
            <a:endParaRPr/>
          </a:p>
          <a:p>
            <a:pPr indent="-342900" lvl="0" marL="342900" marR="0" rtl="0" algn="just">
              <a:lnSpc>
                <a:spcPct val="100000"/>
              </a:lnSpc>
              <a:spcBef>
                <a:spcPts val="60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1. Асқазанның шектеулі көлемі салмақ жоғалтуға қалай әсер етеді?</a:t>
            </a:r>
            <a:endParaRPr/>
          </a:p>
          <a:p>
            <a:pPr indent="-342900" lvl="0" marL="342900" marR="0" rtl="0" algn="just">
              <a:lnSpc>
                <a:spcPct val="100000"/>
              </a:lnSpc>
              <a:spcBef>
                <a:spcPts val="60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Өт қабы өт шығарады, ол майларды эмульсиялайды, ал ұйқы безі асқазан-ішек ферменттерін он екі елі ішекке бөледі. Сонымен қатар, он екі елі ішек темірді сіңірудің бастапқы орны болып табылады. Он екі елі ішектің қайта қосылуы ас қорытуға қалай көмектесе алады?</a:t>
            </a:r>
            <a:endParaRPr/>
          </a:p>
        </p:txBody>
      </p:sp>
      <p:grpSp>
        <p:nvGrpSpPr>
          <p:cNvPr id="465" name="Google Shape;465;p26"/>
          <p:cNvGrpSpPr/>
          <p:nvPr/>
        </p:nvGrpSpPr>
        <p:grpSpPr>
          <a:xfrm>
            <a:off x="-74260" y="6205463"/>
            <a:ext cx="12248972" cy="755702"/>
            <a:chOff x="-1" y="-2"/>
            <a:chExt cx="12248970" cy="755701"/>
          </a:xfrm>
        </p:grpSpPr>
        <p:sp>
          <p:nvSpPr>
            <p:cNvPr id="466" name="Google Shape;466;p26"/>
            <p:cNvSpPr/>
            <p:nvPr/>
          </p:nvSpPr>
          <p:spPr>
            <a:xfrm>
              <a:off x="2797115" y="18571"/>
              <a:ext cx="9451854" cy="684194"/>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467" name="Google Shape;467;p26"/>
            <p:cNvSpPr/>
            <p:nvPr/>
          </p:nvSpPr>
          <p:spPr>
            <a:xfrm>
              <a:off x="58514" y="16860"/>
              <a:ext cx="2922819" cy="738839"/>
            </a:xfrm>
            <a:prstGeom prst="rect">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468" name="Google Shape;468;p26"/>
            <p:cNvPicPr preferRelativeResize="0"/>
            <p:nvPr/>
          </p:nvPicPr>
          <p:blipFill rotWithShape="1">
            <a:blip r:embed="rId4">
              <a:alphaModFix/>
            </a:blip>
            <a:srcRect b="0" l="0" r="0" t="0"/>
            <a:stretch/>
          </p:blipFill>
          <p:spPr>
            <a:xfrm>
              <a:off x="-1" y="-2"/>
              <a:ext cx="704327" cy="613871"/>
            </a:xfrm>
            <a:prstGeom prst="rect">
              <a:avLst/>
            </a:prstGeom>
            <a:noFill/>
            <a:ln>
              <a:noFill/>
            </a:ln>
          </p:spPr>
        </p:pic>
        <p:sp>
          <p:nvSpPr>
            <p:cNvPr id="469" name="Google Shape;469;p26"/>
            <p:cNvSpPr txBox="1"/>
            <p:nvPr/>
          </p:nvSpPr>
          <p:spPr>
            <a:xfrm>
              <a:off x="696107" y="153863"/>
              <a:ext cx="2223691"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Tree>
  </p:cSld>
  <p:clrMapOvr>
    <a:masterClrMapping/>
  </p:clrMapOvr>
  <mc:AlternateContent>
    <mc:Choice Requires="p14">
      <p:transition spd="slow" p14:dur="12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58"/>
                                        </p:tgtEl>
                                        <p:attrNameLst>
                                          <p:attrName>style.visibility</p:attrName>
                                        </p:attrNameLst>
                                      </p:cBhvr>
                                      <p:to>
                                        <p:strVal val="visible"/>
                                      </p:to>
                                    </p:set>
                                    <p:anim calcmode="lin" valueType="num">
                                      <p:cBhvr additive="base">
                                        <p:cTn dur="300"/>
                                        <p:tgtEl>
                                          <p:spTgt spid="458"/>
                                        </p:tgtEl>
                                        <p:attrNameLst>
                                          <p:attrName>ppt_w</p:attrName>
                                        </p:attrNameLst>
                                      </p:cBhvr>
                                      <p:tavLst>
                                        <p:tav fmla="" tm="0">
                                          <p:val>
                                            <p:strVal val="0"/>
                                          </p:val>
                                        </p:tav>
                                        <p:tav fmla="" tm="100000">
                                          <p:val>
                                            <p:strVal val="#ppt_w"/>
                                          </p:val>
                                        </p:tav>
                                      </p:tavLst>
                                    </p:anim>
                                    <p:anim calcmode="lin" valueType="num">
                                      <p:cBhvr additive="base">
                                        <p:cTn dur="300"/>
                                        <p:tgtEl>
                                          <p:spTgt spid="45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27"/>
          <p:cNvSpPr txBox="1"/>
          <p:nvPr>
            <p:ph idx="4294967295" type="sldNum"/>
          </p:nvPr>
        </p:nvSpPr>
        <p:spPr>
          <a:xfrm>
            <a:off x="8712375" y="6324598"/>
            <a:ext cx="386662" cy="375227"/>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000"/>
              <a:buFont typeface="Arial"/>
              <a:buNone/>
            </a:pPr>
            <a:fld id="{00000000-1234-1234-1234-123412341234}" type="slidenum">
              <a:rPr lang="en-US" sz="2000">
                <a:solidFill>
                  <a:srgbClr val="000000"/>
                </a:solidFill>
              </a:rPr>
              <a:t>‹#›</a:t>
            </a:fld>
            <a:endParaRPr/>
          </a:p>
        </p:txBody>
      </p:sp>
      <p:grpSp>
        <p:nvGrpSpPr>
          <p:cNvPr id="475" name="Google Shape;475;p27"/>
          <p:cNvGrpSpPr/>
          <p:nvPr/>
        </p:nvGrpSpPr>
        <p:grpSpPr>
          <a:xfrm>
            <a:off x="211128" y="104764"/>
            <a:ext cx="980376" cy="1007343"/>
            <a:chOff x="-1" y="-2"/>
            <a:chExt cx="980375" cy="1007341"/>
          </a:xfrm>
        </p:grpSpPr>
        <p:sp>
          <p:nvSpPr>
            <p:cNvPr id="476" name="Google Shape;476;p27"/>
            <p:cNvSpPr/>
            <p:nvPr/>
          </p:nvSpPr>
          <p:spPr>
            <a:xfrm>
              <a:off x="-1" y="-2"/>
              <a:ext cx="980375" cy="1007341"/>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sp>
          <p:nvSpPr>
            <p:cNvPr id="477" name="Google Shape;477;p27"/>
            <p:cNvSpPr/>
            <p:nvPr/>
          </p:nvSpPr>
          <p:spPr>
            <a:xfrm>
              <a:off x="165066" y="169585"/>
              <a:ext cx="650361" cy="668151"/>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grpSp>
          <p:nvGrpSpPr>
            <p:cNvPr id="478" name="Google Shape;478;p27"/>
            <p:cNvGrpSpPr/>
            <p:nvPr/>
          </p:nvGrpSpPr>
          <p:grpSpPr>
            <a:xfrm>
              <a:off x="142133" y="146024"/>
              <a:ext cx="696259" cy="715335"/>
              <a:chOff x="-2" y="-2"/>
              <a:chExt cx="696258" cy="715334"/>
            </a:xfrm>
          </p:grpSpPr>
          <p:sp>
            <p:nvSpPr>
              <p:cNvPr id="479" name="Google Shape;479;p27"/>
              <p:cNvSpPr/>
              <p:nvPr/>
            </p:nvSpPr>
            <p:spPr>
              <a:xfrm>
                <a:off x="-2" y="-1"/>
                <a:ext cx="696256" cy="715328"/>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1200"/>
                  <a:buFont typeface="Trebuchet MS"/>
                  <a:buNone/>
                </a:pPr>
                <a:r>
                  <a:t/>
                </a:r>
                <a:endParaRPr b="0" i="0" sz="1200" u="none" cap="none" strike="noStrike">
                  <a:solidFill>
                    <a:srgbClr val="000000"/>
                  </a:solidFill>
                  <a:latin typeface="Trebuchet MS"/>
                  <a:ea typeface="Trebuchet MS"/>
                  <a:cs typeface="Trebuchet MS"/>
                  <a:sym typeface="Trebuchet MS"/>
                </a:endParaRPr>
              </a:p>
            </p:txBody>
          </p:sp>
          <p:pic>
            <p:nvPicPr>
              <p:cNvPr descr="image3.png" id="480" name="Google Shape;480;p27"/>
              <p:cNvPicPr preferRelativeResize="0"/>
              <p:nvPr/>
            </p:nvPicPr>
            <p:blipFill rotWithShape="1">
              <a:blip r:embed="rId3">
                <a:alphaModFix/>
              </a:blip>
              <a:srcRect b="0" l="0" r="0" t="0"/>
              <a:stretch/>
            </p:blipFill>
            <p:spPr>
              <a:xfrm>
                <a:off x="2" y="-2"/>
                <a:ext cx="696254" cy="715334"/>
              </a:xfrm>
              <a:prstGeom prst="rect">
                <a:avLst/>
              </a:prstGeom>
              <a:noFill/>
              <a:ln>
                <a:noFill/>
              </a:ln>
            </p:spPr>
          </p:pic>
        </p:grpSp>
      </p:grpSp>
      <p:sp>
        <p:nvSpPr>
          <p:cNvPr id="481" name="Google Shape;481;p27"/>
          <p:cNvSpPr txBox="1"/>
          <p:nvPr/>
        </p:nvSpPr>
        <p:spPr>
          <a:xfrm>
            <a:off x="272653" y="1916274"/>
            <a:ext cx="8598694" cy="3485023"/>
          </a:xfrm>
          <a:prstGeom prst="rect">
            <a:avLst/>
          </a:prstGeom>
          <a:noFill/>
          <a:ln>
            <a:noFill/>
          </a:ln>
        </p:spPr>
        <p:txBody>
          <a:bodyPr anchorCtr="0" anchor="ctr" bIns="50800" lIns="50800" spcFirstLastPara="1" rIns="50800" wrap="square" tIns="50800">
            <a:spAutoFit/>
          </a:bodyPr>
          <a:lstStyle/>
          <a:p>
            <a:pPr indent="-342900" lvl="0" marL="342900" marR="0" rtl="0" algn="just">
              <a:lnSpc>
                <a:spcPct val="100000"/>
              </a:lnSpc>
              <a:spcBef>
                <a:spcPts val="0"/>
              </a:spcBef>
              <a:spcAft>
                <a:spcPts val="0"/>
              </a:spcAft>
              <a:buClr>
                <a:srgbClr val="000000"/>
              </a:buClr>
              <a:buSzPts val="1800"/>
              <a:buFont typeface="Arial"/>
              <a:buChar char="•"/>
            </a:pPr>
            <a:r>
              <a:rPr b="1" i="0" lang="en-US" sz="1800" u="none" cap="none" strike="noStrike">
                <a:solidFill>
                  <a:srgbClr val="000000"/>
                </a:solidFill>
                <a:latin typeface="Arial"/>
                <a:ea typeface="Arial"/>
                <a:cs typeface="Arial"/>
                <a:sym typeface="Arial"/>
              </a:rPr>
              <a:t>Микроағзалардың көптеген әртүрлі түрлері асқазан-ішек жолдарының жұмысын бұзуы мүмкін. V. тырысқақ - бұл бас айналудың, бағыттың бұзылуының және диарреяның қысқа жедел соққыларын тудыратын жақсы мысал, егер емделмеген жағдайда тіпті өлімге әкелуі мүмкін. Холера организмінің өзі (n)…</a:t>
            </a:r>
            <a:endParaRPr/>
          </a:p>
          <a:p>
            <a:pPr indent="-342900" lvl="0" marL="342900" marR="0" rtl="0" algn="just">
              <a:lnSpc>
                <a:spcPct val="100000"/>
              </a:lnSpc>
              <a:spcBef>
                <a:spcPts val="600"/>
              </a:spcBef>
              <a:spcAft>
                <a:spcPts val="0"/>
              </a:spcAft>
              <a:buClr>
                <a:srgbClr val="000000"/>
              </a:buClr>
              <a:buSzPts val="1800"/>
              <a:buFont typeface="Arial"/>
              <a:buChar char="•"/>
            </a:pPr>
            <a:r>
              <a:rPr b="1" i="0" lang="en-US" sz="1800" u="none" cap="none" strike="noStrike">
                <a:solidFill>
                  <a:srgbClr val="000000"/>
                </a:solidFill>
                <a:latin typeface="Arial"/>
                <a:ea typeface="Arial"/>
                <a:cs typeface="Arial"/>
                <a:sym typeface="Arial"/>
              </a:rPr>
              <a:t>а) бактерия. </a:t>
            </a:r>
            <a:endParaRPr/>
          </a:p>
          <a:p>
            <a:pPr indent="-342900" lvl="0" marL="342900" marR="0" rtl="0" algn="just">
              <a:lnSpc>
                <a:spcPct val="100000"/>
              </a:lnSpc>
              <a:spcBef>
                <a:spcPts val="600"/>
              </a:spcBef>
              <a:spcAft>
                <a:spcPts val="0"/>
              </a:spcAft>
              <a:buClr>
                <a:srgbClr val="000000"/>
              </a:buClr>
              <a:buSzPts val="1800"/>
              <a:buFont typeface="Arial"/>
              <a:buChar char="•"/>
            </a:pPr>
            <a:r>
              <a:rPr b="1" i="0" lang="en-US" sz="1800" u="none" cap="none" strike="noStrike">
                <a:solidFill>
                  <a:srgbClr val="000000"/>
                </a:solidFill>
                <a:latin typeface="Arial"/>
                <a:ea typeface="Arial"/>
                <a:cs typeface="Arial"/>
                <a:sym typeface="Arial"/>
              </a:rPr>
              <a:t>б) саңырауқұлақтар.</a:t>
            </a:r>
            <a:endParaRPr/>
          </a:p>
          <a:p>
            <a:pPr indent="-342900" lvl="0" marL="342900" marR="0" rtl="0" algn="just">
              <a:lnSpc>
                <a:spcPct val="100000"/>
              </a:lnSpc>
              <a:spcBef>
                <a:spcPts val="600"/>
              </a:spcBef>
              <a:spcAft>
                <a:spcPts val="0"/>
              </a:spcAft>
              <a:buClr>
                <a:srgbClr val="000000"/>
              </a:buClr>
              <a:buSzPts val="1800"/>
              <a:buFont typeface="Arial"/>
              <a:buChar char="•"/>
            </a:pPr>
            <a:r>
              <a:rPr b="1" i="0" lang="en-US" sz="1800" u="none" cap="none" strike="noStrike">
                <a:solidFill>
                  <a:srgbClr val="000000"/>
                </a:solidFill>
                <a:latin typeface="Arial"/>
                <a:ea typeface="Arial"/>
                <a:cs typeface="Arial"/>
                <a:sym typeface="Arial"/>
              </a:rPr>
              <a:t>в) вирус.</a:t>
            </a:r>
            <a:endParaRPr/>
          </a:p>
          <a:p>
            <a:pPr indent="-342900" lvl="0" marL="342900" marR="0" rtl="0" algn="just">
              <a:lnSpc>
                <a:spcPct val="100000"/>
              </a:lnSpc>
              <a:spcBef>
                <a:spcPts val="600"/>
              </a:spcBef>
              <a:spcAft>
                <a:spcPts val="0"/>
              </a:spcAft>
              <a:buClr>
                <a:srgbClr val="000000"/>
              </a:buClr>
              <a:buSzPts val="1800"/>
              <a:buFont typeface="Arial"/>
              <a:buChar char="•"/>
            </a:pPr>
            <a:r>
              <a:rPr b="1" i="0" lang="en-US" sz="1800" u="none" cap="none" strike="noStrike">
                <a:solidFill>
                  <a:srgbClr val="000000"/>
                </a:solidFill>
                <a:latin typeface="Arial"/>
                <a:ea typeface="Arial"/>
                <a:cs typeface="Arial"/>
                <a:sym typeface="Arial"/>
              </a:rPr>
              <a:t>г) паразит.</a:t>
            </a:r>
            <a:endParaRPr/>
          </a:p>
          <a:p>
            <a:pPr indent="-342900" lvl="0" marL="342900" marR="0" rtl="0" algn="just">
              <a:lnSpc>
                <a:spcPct val="100000"/>
              </a:lnSpc>
              <a:spcBef>
                <a:spcPts val="600"/>
              </a:spcBef>
              <a:spcAft>
                <a:spcPts val="0"/>
              </a:spcAft>
              <a:buClr>
                <a:srgbClr val="000000"/>
              </a:buClr>
              <a:buSzPts val="1800"/>
              <a:buFont typeface="Arial"/>
              <a:buChar char="•"/>
            </a:pPr>
            <a:r>
              <a:rPr b="1" i="0" lang="en-US" sz="1800" u="none" cap="none" strike="noStrike">
                <a:solidFill>
                  <a:srgbClr val="000000"/>
                </a:solidFill>
                <a:latin typeface="Arial"/>
                <a:ea typeface="Arial"/>
                <a:cs typeface="Arial"/>
                <a:sym typeface="Arial"/>
              </a:rPr>
              <a:t>д) құрт.</a:t>
            </a:r>
            <a:endParaRPr/>
          </a:p>
          <a:p>
            <a:pPr indent="-342900" lvl="0" marL="342900" marR="0" rtl="0" algn="just">
              <a:lnSpc>
                <a:spcPct val="100000"/>
              </a:lnSpc>
              <a:spcBef>
                <a:spcPts val="600"/>
              </a:spcBef>
              <a:spcAft>
                <a:spcPts val="0"/>
              </a:spcAft>
              <a:buClr>
                <a:srgbClr val="000000"/>
              </a:buClr>
              <a:buSzPts val="1800"/>
              <a:buFont typeface="Arial"/>
              <a:buChar char="•"/>
            </a:pPr>
            <a:r>
              <a:rPr b="1" i="0" lang="en-US" sz="1800" u="none" cap="none" strike="noStrike">
                <a:solidFill>
                  <a:srgbClr val="000000"/>
                </a:solidFill>
                <a:latin typeface="Arial"/>
                <a:ea typeface="Arial"/>
                <a:cs typeface="Arial"/>
                <a:sym typeface="Arial"/>
              </a:rPr>
              <a:t>е) кене.</a:t>
            </a:r>
            <a:endParaRPr/>
          </a:p>
        </p:txBody>
      </p:sp>
      <p:grpSp>
        <p:nvGrpSpPr>
          <p:cNvPr id="482" name="Google Shape;482;p27"/>
          <p:cNvGrpSpPr/>
          <p:nvPr/>
        </p:nvGrpSpPr>
        <p:grpSpPr>
          <a:xfrm>
            <a:off x="-74260" y="6205463"/>
            <a:ext cx="12248972" cy="755702"/>
            <a:chOff x="-1" y="-2"/>
            <a:chExt cx="12248970" cy="755701"/>
          </a:xfrm>
        </p:grpSpPr>
        <p:sp>
          <p:nvSpPr>
            <p:cNvPr id="483" name="Google Shape;483;p27"/>
            <p:cNvSpPr/>
            <p:nvPr/>
          </p:nvSpPr>
          <p:spPr>
            <a:xfrm>
              <a:off x="2797115" y="18571"/>
              <a:ext cx="9451854" cy="684194"/>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484" name="Google Shape;484;p27"/>
            <p:cNvSpPr/>
            <p:nvPr/>
          </p:nvSpPr>
          <p:spPr>
            <a:xfrm>
              <a:off x="58514" y="16860"/>
              <a:ext cx="2922819" cy="738839"/>
            </a:xfrm>
            <a:prstGeom prst="rect">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485" name="Google Shape;485;p27"/>
            <p:cNvPicPr preferRelativeResize="0"/>
            <p:nvPr/>
          </p:nvPicPr>
          <p:blipFill rotWithShape="1">
            <a:blip r:embed="rId4">
              <a:alphaModFix/>
            </a:blip>
            <a:srcRect b="0" l="0" r="0" t="0"/>
            <a:stretch/>
          </p:blipFill>
          <p:spPr>
            <a:xfrm>
              <a:off x="-1" y="-2"/>
              <a:ext cx="704327" cy="613871"/>
            </a:xfrm>
            <a:prstGeom prst="rect">
              <a:avLst/>
            </a:prstGeom>
            <a:noFill/>
            <a:ln>
              <a:noFill/>
            </a:ln>
          </p:spPr>
        </p:pic>
        <p:sp>
          <p:nvSpPr>
            <p:cNvPr id="486" name="Google Shape;486;p27"/>
            <p:cNvSpPr txBox="1"/>
            <p:nvPr/>
          </p:nvSpPr>
          <p:spPr>
            <a:xfrm>
              <a:off x="696107" y="153863"/>
              <a:ext cx="2223691"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
        <p:nvSpPr>
          <p:cNvPr id="487" name="Google Shape;487;p27"/>
          <p:cNvSpPr txBox="1"/>
          <p:nvPr/>
        </p:nvSpPr>
        <p:spPr>
          <a:xfrm>
            <a:off x="1447799" y="392153"/>
            <a:ext cx="6728918" cy="1449389"/>
          </a:xfrm>
          <a:prstGeom prst="rect">
            <a:avLst/>
          </a:prstGeom>
          <a:noFill/>
          <a:ln>
            <a:noFill/>
          </a:ln>
        </p:spPr>
        <p:txBody>
          <a:bodyPr anchorCtr="0" anchor="ctr" bIns="45700" lIns="45700" spcFirstLastPara="1" rIns="45700" wrap="square" tIns="45700">
            <a:normAutofit/>
          </a:bodyPr>
          <a:lstStyle/>
          <a:p>
            <a:pPr indent="0" lvl="0" marL="0" marR="0" rtl="0" algn="l">
              <a:lnSpc>
                <a:spcPct val="100000"/>
              </a:lnSpc>
              <a:spcBef>
                <a:spcPts val="0"/>
              </a:spcBef>
              <a:spcAft>
                <a:spcPts val="0"/>
              </a:spcAft>
              <a:buClr>
                <a:srgbClr val="000000"/>
              </a:buClr>
              <a:buSzPts val="3100"/>
              <a:buFont typeface="Arial"/>
              <a:buNone/>
            </a:pPr>
            <a:r>
              <a:rPr b="1" i="0" lang="en-US" sz="3100" u="none" cap="none" strike="noStrike">
                <a:solidFill>
                  <a:srgbClr val="000000"/>
                </a:solidFill>
                <a:latin typeface="Arial"/>
                <a:ea typeface="Arial"/>
                <a:cs typeface="Arial"/>
                <a:sym typeface="Arial"/>
              </a:rPr>
              <a:t>Бейне шолу</a:t>
            </a:r>
            <a:endParaRPr/>
          </a:p>
          <a:p>
            <a:pPr indent="0" lvl="0" marL="0" marR="0" rtl="0" algn="l">
              <a:lnSpc>
                <a:spcPct val="100000"/>
              </a:lnSpc>
              <a:spcBef>
                <a:spcPts val="0"/>
              </a:spcBef>
              <a:spcAft>
                <a:spcPts val="0"/>
              </a:spcAft>
              <a:buClr>
                <a:srgbClr val="000000"/>
              </a:buClr>
              <a:buSzPts val="3100"/>
              <a:buFont typeface="Arial"/>
              <a:buNone/>
            </a:pPr>
            <a:br>
              <a:rPr b="1" i="0" lang="en-US" sz="3100" u="none" cap="none" strike="noStrike">
                <a:solidFill>
                  <a:srgbClr val="000000"/>
                </a:solidFill>
                <a:latin typeface="Arial"/>
                <a:ea typeface="Arial"/>
                <a:cs typeface="Arial"/>
                <a:sym typeface="Arial"/>
              </a:rPr>
            </a:b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75"/>
                                        </p:tgtEl>
                                        <p:attrNameLst>
                                          <p:attrName>style.visibility</p:attrName>
                                        </p:attrNameLst>
                                      </p:cBhvr>
                                      <p:to>
                                        <p:strVal val="visible"/>
                                      </p:to>
                                    </p:set>
                                    <p:anim calcmode="lin" valueType="num">
                                      <p:cBhvr additive="base">
                                        <p:cTn dur="300"/>
                                        <p:tgtEl>
                                          <p:spTgt spid="475"/>
                                        </p:tgtEl>
                                        <p:attrNameLst>
                                          <p:attrName>ppt_w</p:attrName>
                                        </p:attrNameLst>
                                      </p:cBhvr>
                                      <p:tavLst>
                                        <p:tav fmla="" tm="0">
                                          <p:val>
                                            <p:strVal val="0"/>
                                          </p:val>
                                        </p:tav>
                                        <p:tav fmla="" tm="100000">
                                          <p:val>
                                            <p:strVal val="#ppt_w"/>
                                          </p:val>
                                        </p:tav>
                                      </p:tavLst>
                                    </p:anim>
                                    <p:anim calcmode="lin" valueType="num">
                                      <p:cBhvr additive="base">
                                        <p:cTn dur="300"/>
                                        <p:tgtEl>
                                          <p:spTgt spid="47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p28"/>
          <p:cNvSpPr txBox="1"/>
          <p:nvPr>
            <p:ph idx="4294967295" type="sldNum"/>
          </p:nvPr>
        </p:nvSpPr>
        <p:spPr>
          <a:xfrm>
            <a:off x="8712375" y="6324598"/>
            <a:ext cx="386662" cy="375227"/>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000"/>
              <a:buFont typeface="Arial"/>
              <a:buNone/>
            </a:pPr>
            <a:fld id="{00000000-1234-1234-1234-123412341234}" type="slidenum">
              <a:rPr lang="en-US" sz="2000">
                <a:solidFill>
                  <a:srgbClr val="000000"/>
                </a:solidFill>
              </a:rPr>
              <a:t>‹#›</a:t>
            </a:fld>
            <a:endParaRPr/>
          </a:p>
        </p:txBody>
      </p:sp>
      <p:grpSp>
        <p:nvGrpSpPr>
          <p:cNvPr id="493" name="Google Shape;493;p28"/>
          <p:cNvGrpSpPr/>
          <p:nvPr/>
        </p:nvGrpSpPr>
        <p:grpSpPr>
          <a:xfrm>
            <a:off x="211128" y="104764"/>
            <a:ext cx="980376" cy="1007343"/>
            <a:chOff x="-1" y="-2"/>
            <a:chExt cx="980375" cy="1007341"/>
          </a:xfrm>
        </p:grpSpPr>
        <p:sp>
          <p:nvSpPr>
            <p:cNvPr id="494" name="Google Shape;494;p28"/>
            <p:cNvSpPr/>
            <p:nvPr/>
          </p:nvSpPr>
          <p:spPr>
            <a:xfrm>
              <a:off x="-1" y="-2"/>
              <a:ext cx="980375" cy="1007341"/>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sp>
          <p:nvSpPr>
            <p:cNvPr id="495" name="Google Shape;495;p28"/>
            <p:cNvSpPr/>
            <p:nvPr/>
          </p:nvSpPr>
          <p:spPr>
            <a:xfrm>
              <a:off x="165066" y="169585"/>
              <a:ext cx="650361" cy="668151"/>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grpSp>
          <p:nvGrpSpPr>
            <p:cNvPr id="496" name="Google Shape;496;p28"/>
            <p:cNvGrpSpPr/>
            <p:nvPr/>
          </p:nvGrpSpPr>
          <p:grpSpPr>
            <a:xfrm>
              <a:off x="142133" y="146024"/>
              <a:ext cx="696259" cy="715335"/>
              <a:chOff x="-2" y="-2"/>
              <a:chExt cx="696258" cy="715334"/>
            </a:xfrm>
          </p:grpSpPr>
          <p:sp>
            <p:nvSpPr>
              <p:cNvPr id="497" name="Google Shape;497;p28"/>
              <p:cNvSpPr/>
              <p:nvPr/>
            </p:nvSpPr>
            <p:spPr>
              <a:xfrm>
                <a:off x="-2" y="-1"/>
                <a:ext cx="696256" cy="715328"/>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1200"/>
                  <a:buFont typeface="Trebuchet MS"/>
                  <a:buNone/>
                </a:pPr>
                <a:r>
                  <a:t/>
                </a:r>
                <a:endParaRPr b="0" i="0" sz="1200" u="none" cap="none" strike="noStrike">
                  <a:solidFill>
                    <a:srgbClr val="000000"/>
                  </a:solidFill>
                  <a:latin typeface="Trebuchet MS"/>
                  <a:ea typeface="Trebuchet MS"/>
                  <a:cs typeface="Trebuchet MS"/>
                  <a:sym typeface="Trebuchet MS"/>
                </a:endParaRPr>
              </a:p>
            </p:txBody>
          </p:sp>
          <p:pic>
            <p:nvPicPr>
              <p:cNvPr descr="image3.png" id="498" name="Google Shape;498;p28"/>
              <p:cNvPicPr preferRelativeResize="0"/>
              <p:nvPr/>
            </p:nvPicPr>
            <p:blipFill rotWithShape="1">
              <a:blip r:embed="rId3">
                <a:alphaModFix/>
              </a:blip>
              <a:srcRect b="0" l="0" r="0" t="0"/>
              <a:stretch/>
            </p:blipFill>
            <p:spPr>
              <a:xfrm>
                <a:off x="2" y="-2"/>
                <a:ext cx="696254" cy="715334"/>
              </a:xfrm>
              <a:prstGeom prst="rect">
                <a:avLst/>
              </a:prstGeom>
              <a:noFill/>
              <a:ln>
                <a:noFill/>
              </a:ln>
            </p:spPr>
          </p:pic>
        </p:grpSp>
      </p:grpSp>
      <p:sp>
        <p:nvSpPr>
          <p:cNvPr id="499" name="Google Shape;499;p28"/>
          <p:cNvSpPr txBox="1"/>
          <p:nvPr/>
        </p:nvSpPr>
        <p:spPr>
          <a:xfrm>
            <a:off x="272653" y="2278224"/>
            <a:ext cx="8598694" cy="2761122"/>
          </a:xfrm>
          <a:prstGeom prst="rect">
            <a:avLst/>
          </a:prstGeom>
          <a:noFill/>
          <a:ln>
            <a:noFill/>
          </a:ln>
        </p:spPr>
        <p:txBody>
          <a:bodyPr anchorCtr="0" anchor="ctr" bIns="50800" lIns="50800" spcFirstLastPara="1" rIns="50800" wrap="square" tIns="50800">
            <a:spAutoFit/>
          </a:bodyPr>
          <a:lstStyle/>
          <a:p>
            <a:pPr indent="-342900" lvl="0" marL="342900" marR="0" rtl="0" algn="just">
              <a:lnSpc>
                <a:spcPct val="100000"/>
              </a:lnSpc>
              <a:spcBef>
                <a:spcPts val="0"/>
              </a:spcBef>
              <a:spcAft>
                <a:spcPts val="0"/>
              </a:spcAft>
              <a:buClr>
                <a:srgbClr val="000000"/>
              </a:buClr>
              <a:buSzPts val="1800"/>
              <a:buFont typeface="Arial"/>
              <a:buChar char="•"/>
            </a:pPr>
            <a:r>
              <a:rPr b="1" i="0" lang="en-US" sz="1800" u="none" cap="none" strike="noStrike">
                <a:solidFill>
                  <a:srgbClr val="000000"/>
                </a:solidFill>
                <a:latin typeface="Arial"/>
                <a:ea typeface="Arial"/>
                <a:cs typeface="Arial"/>
                <a:sym typeface="Arial"/>
              </a:rPr>
              <a:t> V тырысқақ организмге қалай жиі енеді?</a:t>
            </a:r>
            <a:endParaRPr/>
          </a:p>
          <a:p>
            <a:pPr indent="-228600" lvl="0" marL="342900" marR="0" rtl="0" algn="just">
              <a:lnSpc>
                <a:spcPct val="100000"/>
              </a:lnSpc>
              <a:spcBef>
                <a:spcPts val="600"/>
              </a:spcBef>
              <a:spcAft>
                <a:spcPts val="0"/>
              </a:spcAft>
              <a:buClr>
                <a:srgbClr val="000000"/>
              </a:buClr>
              <a:buSzPts val="1800"/>
              <a:buFont typeface="Arial"/>
              <a:buNone/>
            </a:pPr>
            <a:r>
              <a:t/>
            </a:r>
            <a:endParaRPr b="1" i="0" sz="1800" u="none" cap="none" strike="noStrike">
              <a:solidFill>
                <a:srgbClr val="000000"/>
              </a:solidFill>
              <a:latin typeface="Arial"/>
              <a:ea typeface="Arial"/>
              <a:cs typeface="Arial"/>
              <a:sym typeface="Arial"/>
            </a:endParaRPr>
          </a:p>
          <a:p>
            <a:pPr indent="-342900" lvl="0" marL="342900" marR="0" rtl="0" algn="just">
              <a:lnSpc>
                <a:spcPct val="100000"/>
              </a:lnSpc>
              <a:spcBef>
                <a:spcPts val="600"/>
              </a:spcBef>
              <a:spcAft>
                <a:spcPts val="0"/>
              </a:spcAft>
              <a:buClr>
                <a:srgbClr val="000000"/>
              </a:buClr>
              <a:buSzPts val="1800"/>
              <a:buFont typeface="Arial"/>
              <a:buChar char="•"/>
            </a:pPr>
            <a:r>
              <a:rPr b="1" i="0" lang="en-US" sz="1800" u="none" cap="none" strike="noStrike">
                <a:solidFill>
                  <a:srgbClr val="000000"/>
                </a:solidFill>
                <a:latin typeface="Arial"/>
                <a:ea typeface="Arial"/>
                <a:cs typeface="Arial"/>
                <a:sym typeface="Arial"/>
              </a:rPr>
              <a:t>а) Масалардың немесе құм шыбындарының шағуы.</a:t>
            </a:r>
            <a:endParaRPr/>
          </a:p>
          <a:p>
            <a:pPr indent="-342900" lvl="0" marL="342900" marR="0" rtl="0" algn="just">
              <a:lnSpc>
                <a:spcPct val="100000"/>
              </a:lnSpc>
              <a:spcBef>
                <a:spcPts val="600"/>
              </a:spcBef>
              <a:spcAft>
                <a:spcPts val="0"/>
              </a:spcAft>
              <a:buClr>
                <a:srgbClr val="000000"/>
              </a:buClr>
              <a:buSzPts val="1800"/>
              <a:buFont typeface="Arial"/>
              <a:buChar char="•"/>
            </a:pPr>
            <a:r>
              <a:rPr b="1" i="0" lang="en-US" sz="1800" u="none" cap="none" strike="noStrike">
                <a:solidFill>
                  <a:srgbClr val="000000"/>
                </a:solidFill>
                <a:latin typeface="Arial"/>
                <a:ea typeface="Arial"/>
                <a:cs typeface="Arial"/>
                <a:sym typeface="Arial"/>
              </a:rPr>
              <a:t>б) Үйде тырысқақпен ауыратын басқа адаммен бірге тұру.</a:t>
            </a:r>
            <a:endParaRPr/>
          </a:p>
          <a:p>
            <a:pPr indent="-342900" lvl="0" marL="342900" marR="0" rtl="0" algn="just">
              <a:lnSpc>
                <a:spcPct val="100000"/>
              </a:lnSpc>
              <a:spcBef>
                <a:spcPts val="600"/>
              </a:spcBef>
              <a:spcAft>
                <a:spcPts val="0"/>
              </a:spcAft>
              <a:buClr>
                <a:srgbClr val="000000"/>
              </a:buClr>
              <a:buSzPts val="1800"/>
              <a:buFont typeface="Arial"/>
              <a:buChar char="•"/>
            </a:pPr>
            <a:r>
              <a:rPr b="1" i="0" lang="en-US" sz="1800" u="none" cap="none" strike="noStrike">
                <a:solidFill>
                  <a:srgbClr val="000000"/>
                </a:solidFill>
                <a:latin typeface="Arial"/>
                <a:ea typeface="Arial"/>
                <a:cs typeface="Arial"/>
                <a:sym typeface="Arial"/>
              </a:rPr>
              <a:t>в) ластанған нәжістен дұрыс тазартылмаған суды ішу.</a:t>
            </a:r>
            <a:endParaRPr/>
          </a:p>
          <a:p>
            <a:pPr indent="-342900" lvl="0" marL="342900" marR="0" rtl="0" algn="just">
              <a:lnSpc>
                <a:spcPct val="100000"/>
              </a:lnSpc>
              <a:spcBef>
                <a:spcPts val="600"/>
              </a:spcBef>
              <a:spcAft>
                <a:spcPts val="0"/>
              </a:spcAft>
              <a:buClr>
                <a:srgbClr val="000000"/>
              </a:buClr>
              <a:buSzPts val="1800"/>
              <a:buFont typeface="Arial"/>
              <a:buChar char="•"/>
            </a:pPr>
            <a:r>
              <a:rPr b="1" i="0" lang="en-US" sz="1800" u="none" cap="none" strike="noStrike">
                <a:solidFill>
                  <a:srgbClr val="000000"/>
                </a:solidFill>
                <a:latin typeface="Arial"/>
                <a:ea typeface="Arial"/>
                <a:cs typeface="Arial"/>
                <a:sym typeface="Arial"/>
              </a:rPr>
              <a:t>г) Аурудың бұл түрі әдетте ауруханаішілік, яғни ауруханадан шыққан.</a:t>
            </a:r>
            <a:endParaRPr/>
          </a:p>
          <a:p>
            <a:pPr indent="-342900" lvl="0" marL="342900" marR="0" rtl="0" algn="just">
              <a:lnSpc>
                <a:spcPct val="100000"/>
              </a:lnSpc>
              <a:spcBef>
                <a:spcPts val="600"/>
              </a:spcBef>
              <a:spcAft>
                <a:spcPts val="0"/>
              </a:spcAft>
              <a:buClr>
                <a:srgbClr val="000000"/>
              </a:buClr>
              <a:buSzPts val="1800"/>
              <a:buFont typeface="Arial"/>
              <a:buChar char="•"/>
            </a:pPr>
            <a:r>
              <a:rPr b="1" i="0" lang="en-US" sz="1800" u="none" cap="none" strike="noStrike">
                <a:solidFill>
                  <a:srgbClr val="000000"/>
                </a:solidFill>
                <a:latin typeface="Arial"/>
                <a:ea typeface="Arial"/>
                <a:cs typeface="Arial"/>
                <a:sym typeface="Arial"/>
              </a:rPr>
              <a:t>e) жоғарыда айтылғандардың барлығы ықтимал.</a:t>
            </a:r>
            <a:endParaRPr/>
          </a:p>
          <a:p>
            <a:pPr indent="-342900" lvl="0" marL="342900" marR="0" rtl="0" algn="just">
              <a:lnSpc>
                <a:spcPct val="100000"/>
              </a:lnSpc>
              <a:spcBef>
                <a:spcPts val="600"/>
              </a:spcBef>
              <a:spcAft>
                <a:spcPts val="0"/>
              </a:spcAft>
              <a:buClr>
                <a:srgbClr val="000000"/>
              </a:buClr>
              <a:buSzPts val="1800"/>
              <a:buFont typeface="Arial"/>
              <a:buChar char="•"/>
            </a:pPr>
            <a:r>
              <a:rPr b="1" i="0" lang="en-US" sz="1800" u="none" cap="none" strike="noStrike">
                <a:solidFill>
                  <a:srgbClr val="000000"/>
                </a:solidFill>
                <a:latin typeface="Arial"/>
                <a:ea typeface="Arial"/>
                <a:cs typeface="Arial"/>
                <a:sym typeface="Arial"/>
              </a:rPr>
              <a:t>f) a, b және c тармақтары негізгі мәселелер болып табылады.</a:t>
            </a:r>
            <a:endParaRPr/>
          </a:p>
        </p:txBody>
      </p:sp>
      <p:grpSp>
        <p:nvGrpSpPr>
          <p:cNvPr id="500" name="Google Shape;500;p28"/>
          <p:cNvGrpSpPr/>
          <p:nvPr/>
        </p:nvGrpSpPr>
        <p:grpSpPr>
          <a:xfrm>
            <a:off x="-74260" y="6205463"/>
            <a:ext cx="12248972" cy="755702"/>
            <a:chOff x="-1" y="-2"/>
            <a:chExt cx="12248970" cy="755701"/>
          </a:xfrm>
        </p:grpSpPr>
        <p:sp>
          <p:nvSpPr>
            <p:cNvPr id="501" name="Google Shape;501;p28"/>
            <p:cNvSpPr/>
            <p:nvPr/>
          </p:nvSpPr>
          <p:spPr>
            <a:xfrm>
              <a:off x="2797115" y="18571"/>
              <a:ext cx="9451854" cy="684194"/>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502" name="Google Shape;502;p28"/>
            <p:cNvSpPr/>
            <p:nvPr/>
          </p:nvSpPr>
          <p:spPr>
            <a:xfrm>
              <a:off x="58514" y="16860"/>
              <a:ext cx="2922819" cy="738839"/>
            </a:xfrm>
            <a:prstGeom prst="rect">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503" name="Google Shape;503;p28"/>
            <p:cNvPicPr preferRelativeResize="0"/>
            <p:nvPr/>
          </p:nvPicPr>
          <p:blipFill rotWithShape="1">
            <a:blip r:embed="rId4">
              <a:alphaModFix/>
            </a:blip>
            <a:srcRect b="0" l="0" r="0" t="0"/>
            <a:stretch/>
          </p:blipFill>
          <p:spPr>
            <a:xfrm>
              <a:off x="-1" y="-2"/>
              <a:ext cx="704327" cy="613871"/>
            </a:xfrm>
            <a:prstGeom prst="rect">
              <a:avLst/>
            </a:prstGeom>
            <a:noFill/>
            <a:ln>
              <a:noFill/>
            </a:ln>
          </p:spPr>
        </p:pic>
        <p:sp>
          <p:nvSpPr>
            <p:cNvPr id="504" name="Google Shape;504;p28"/>
            <p:cNvSpPr txBox="1"/>
            <p:nvPr/>
          </p:nvSpPr>
          <p:spPr>
            <a:xfrm>
              <a:off x="696107" y="153863"/>
              <a:ext cx="2223691"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
        <p:nvSpPr>
          <p:cNvPr id="505" name="Google Shape;505;p28"/>
          <p:cNvSpPr txBox="1"/>
          <p:nvPr/>
        </p:nvSpPr>
        <p:spPr>
          <a:xfrm>
            <a:off x="1447799" y="392153"/>
            <a:ext cx="6728918" cy="1449389"/>
          </a:xfrm>
          <a:prstGeom prst="rect">
            <a:avLst/>
          </a:prstGeom>
          <a:noFill/>
          <a:ln>
            <a:noFill/>
          </a:ln>
        </p:spPr>
        <p:txBody>
          <a:bodyPr anchorCtr="0" anchor="ctr" bIns="45700" lIns="45700" spcFirstLastPara="1" rIns="45700" wrap="square" tIns="45700">
            <a:normAutofit/>
          </a:bodyPr>
          <a:lstStyle/>
          <a:p>
            <a:pPr indent="0" lvl="0" marL="0" marR="0" rtl="0" algn="l">
              <a:lnSpc>
                <a:spcPct val="100000"/>
              </a:lnSpc>
              <a:spcBef>
                <a:spcPts val="0"/>
              </a:spcBef>
              <a:spcAft>
                <a:spcPts val="0"/>
              </a:spcAft>
              <a:buClr>
                <a:srgbClr val="000000"/>
              </a:buClr>
              <a:buSzPts val="3100"/>
              <a:buFont typeface="Arial"/>
              <a:buNone/>
            </a:pPr>
            <a:r>
              <a:rPr b="1" i="0" lang="en-US" sz="3100" u="none" cap="none" strike="noStrike">
                <a:solidFill>
                  <a:srgbClr val="000000"/>
                </a:solidFill>
                <a:latin typeface="Arial"/>
                <a:ea typeface="Arial"/>
                <a:cs typeface="Arial"/>
                <a:sym typeface="Arial"/>
              </a:rPr>
              <a:t>Бейне шолу</a:t>
            </a:r>
            <a:endParaRPr/>
          </a:p>
          <a:p>
            <a:pPr indent="0" lvl="0" marL="0" marR="0" rtl="0" algn="l">
              <a:lnSpc>
                <a:spcPct val="100000"/>
              </a:lnSpc>
              <a:spcBef>
                <a:spcPts val="0"/>
              </a:spcBef>
              <a:spcAft>
                <a:spcPts val="0"/>
              </a:spcAft>
              <a:buClr>
                <a:srgbClr val="000000"/>
              </a:buClr>
              <a:buSzPts val="3100"/>
              <a:buFont typeface="Arial"/>
              <a:buNone/>
            </a:pPr>
            <a:br>
              <a:rPr b="1" i="0" lang="en-US" sz="3100" u="none" cap="none" strike="noStrike">
                <a:solidFill>
                  <a:srgbClr val="000000"/>
                </a:solidFill>
                <a:latin typeface="Arial"/>
                <a:ea typeface="Arial"/>
                <a:cs typeface="Arial"/>
                <a:sym typeface="Arial"/>
              </a:rPr>
            </a:b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93"/>
                                        </p:tgtEl>
                                        <p:attrNameLst>
                                          <p:attrName>style.visibility</p:attrName>
                                        </p:attrNameLst>
                                      </p:cBhvr>
                                      <p:to>
                                        <p:strVal val="visible"/>
                                      </p:to>
                                    </p:set>
                                    <p:anim calcmode="lin" valueType="num">
                                      <p:cBhvr additive="base">
                                        <p:cTn dur="300"/>
                                        <p:tgtEl>
                                          <p:spTgt spid="493"/>
                                        </p:tgtEl>
                                        <p:attrNameLst>
                                          <p:attrName>ppt_w</p:attrName>
                                        </p:attrNameLst>
                                      </p:cBhvr>
                                      <p:tavLst>
                                        <p:tav fmla="" tm="0">
                                          <p:val>
                                            <p:strVal val="0"/>
                                          </p:val>
                                        </p:tav>
                                        <p:tav fmla="" tm="100000">
                                          <p:val>
                                            <p:strVal val="#ppt_w"/>
                                          </p:val>
                                        </p:tav>
                                      </p:tavLst>
                                    </p:anim>
                                    <p:anim calcmode="lin" valueType="num">
                                      <p:cBhvr additive="base">
                                        <p:cTn dur="300"/>
                                        <p:tgtEl>
                                          <p:spTgt spid="49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29"/>
          <p:cNvSpPr txBox="1"/>
          <p:nvPr>
            <p:ph idx="4294967295" type="sldNum"/>
          </p:nvPr>
        </p:nvSpPr>
        <p:spPr>
          <a:xfrm>
            <a:off x="8712375" y="6324598"/>
            <a:ext cx="386662" cy="375227"/>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000"/>
              <a:buFont typeface="Arial"/>
              <a:buNone/>
            </a:pPr>
            <a:fld id="{00000000-1234-1234-1234-123412341234}" type="slidenum">
              <a:rPr lang="en-US" sz="2000">
                <a:solidFill>
                  <a:srgbClr val="000000"/>
                </a:solidFill>
              </a:rPr>
              <a:t>‹#›</a:t>
            </a:fld>
            <a:endParaRPr/>
          </a:p>
        </p:txBody>
      </p:sp>
      <p:grpSp>
        <p:nvGrpSpPr>
          <p:cNvPr id="511" name="Google Shape;511;p29"/>
          <p:cNvGrpSpPr/>
          <p:nvPr/>
        </p:nvGrpSpPr>
        <p:grpSpPr>
          <a:xfrm>
            <a:off x="211128" y="104764"/>
            <a:ext cx="980376" cy="1007343"/>
            <a:chOff x="-1" y="-2"/>
            <a:chExt cx="980375" cy="1007341"/>
          </a:xfrm>
        </p:grpSpPr>
        <p:sp>
          <p:nvSpPr>
            <p:cNvPr id="512" name="Google Shape;512;p29"/>
            <p:cNvSpPr/>
            <p:nvPr/>
          </p:nvSpPr>
          <p:spPr>
            <a:xfrm>
              <a:off x="-1" y="-2"/>
              <a:ext cx="980375" cy="1007341"/>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sp>
          <p:nvSpPr>
            <p:cNvPr id="513" name="Google Shape;513;p29"/>
            <p:cNvSpPr/>
            <p:nvPr/>
          </p:nvSpPr>
          <p:spPr>
            <a:xfrm>
              <a:off x="165066" y="169585"/>
              <a:ext cx="650361" cy="668151"/>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grpSp>
          <p:nvGrpSpPr>
            <p:cNvPr id="514" name="Google Shape;514;p29"/>
            <p:cNvGrpSpPr/>
            <p:nvPr/>
          </p:nvGrpSpPr>
          <p:grpSpPr>
            <a:xfrm>
              <a:off x="142133" y="146024"/>
              <a:ext cx="696259" cy="715335"/>
              <a:chOff x="-2" y="-2"/>
              <a:chExt cx="696258" cy="715334"/>
            </a:xfrm>
          </p:grpSpPr>
          <p:sp>
            <p:nvSpPr>
              <p:cNvPr id="515" name="Google Shape;515;p29"/>
              <p:cNvSpPr/>
              <p:nvPr/>
            </p:nvSpPr>
            <p:spPr>
              <a:xfrm>
                <a:off x="-2" y="-1"/>
                <a:ext cx="696256" cy="715328"/>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1200"/>
                  <a:buFont typeface="Trebuchet MS"/>
                  <a:buNone/>
                </a:pPr>
                <a:r>
                  <a:t/>
                </a:r>
                <a:endParaRPr b="0" i="0" sz="1200" u="none" cap="none" strike="noStrike">
                  <a:solidFill>
                    <a:srgbClr val="000000"/>
                  </a:solidFill>
                  <a:latin typeface="Trebuchet MS"/>
                  <a:ea typeface="Trebuchet MS"/>
                  <a:cs typeface="Trebuchet MS"/>
                  <a:sym typeface="Trebuchet MS"/>
                </a:endParaRPr>
              </a:p>
            </p:txBody>
          </p:sp>
          <p:pic>
            <p:nvPicPr>
              <p:cNvPr descr="image3.png" id="516" name="Google Shape;516;p29"/>
              <p:cNvPicPr preferRelativeResize="0"/>
              <p:nvPr/>
            </p:nvPicPr>
            <p:blipFill rotWithShape="1">
              <a:blip r:embed="rId3">
                <a:alphaModFix/>
              </a:blip>
              <a:srcRect b="0" l="0" r="0" t="0"/>
              <a:stretch/>
            </p:blipFill>
            <p:spPr>
              <a:xfrm>
                <a:off x="2" y="-2"/>
                <a:ext cx="696254" cy="715334"/>
              </a:xfrm>
              <a:prstGeom prst="rect">
                <a:avLst/>
              </a:prstGeom>
              <a:noFill/>
              <a:ln>
                <a:noFill/>
              </a:ln>
            </p:spPr>
          </p:pic>
        </p:grpSp>
      </p:grpSp>
      <p:sp>
        <p:nvSpPr>
          <p:cNvPr id="517" name="Google Shape;517;p29"/>
          <p:cNvSpPr txBox="1"/>
          <p:nvPr/>
        </p:nvSpPr>
        <p:spPr>
          <a:xfrm>
            <a:off x="272653" y="1878174"/>
            <a:ext cx="8598694" cy="3561222"/>
          </a:xfrm>
          <a:prstGeom prst="rect">
            <a:avLst/>
          </a:prstGeom>
          <a:noFill/>
          <a:ln>
            <a:noFill/>
          </a:ln>
        </p:spPr>
        <p:txBody>
          <a:bodyPr anchorCtr="0" anchor="ctr" bIns="50800" lIns="50800" spcFirstLastPara="1" rIns="50800" wrap="square" tIns="50800">
            <a:spAutoFit/>
          </a:bodyPr>
          <a:lstStyle/>
          <a:p>
            <a:pPr indent="-342900" lvl="0" marL="342900" marR="0" rtl="0" algn="just">
              <a:lnSpc>
                <a:spcPct val="100000"/>
              </a:lnSpc>
              <a:spcBef>
                <a:spcPts val="0"/>
              </a:spcBef>
              <a:spcAft>
                <a:spcPts val="0"/>
              </a:spcAft>
              <a:buClr>
                <a:srgbClr val="000000"/>
              </a:buClr>
              <a:buSzPts val="1800"/>
              <a:buFont typeface="Arial"/>
              <a:buChar char="•"/>
            </a:pPr>
            <a:r>
              <a:rPr b="1" i="0" lang="en-US" sz="1800" u="none" cap="none" strike="noStrike">
                <a:solidFill>
                  <a:srgbClr val="000000"/>
                </a:solidFill>
                <a:latin typeface="Arial"/>
                <a:ea typeface="Arial"/>
                <a:cs typeface="Arial"/>
                <a:sym typeface="Arial"/>
              </a:rPr>
              <a:t>V. тырысқақ функциясы бағытталған асқазан-ішек жолдарының құрылымы</a:t>
            </a:r>
            <a:endParaRPr/>
          </a:p>
          <a:p>
            <a:pPr indent="-228600" lvl="0" marL="342900" marR="0" rtl="0" algn="just">
              <a:lnSpc>
                <a:spcPct val="100000"/>
              </a:lnSpc>
              <a:spcBef>
                <a:spcPts val="600"/>
              </a:spcBef>
              <a:spcAft>
                <a:spcPts val="0"/>
              </a:spcAft>
              <a:buClr>
                <a:srgbClr val="000000"/>
              </a:buClr>
              <a:buSzPts val="1800"/>
              <a:buFont typeface="Arial"/>
              <a:buNone/>
            </a:pPr>
            <a:r>
              <a:t/>
            </a:r>
            <a:endParaRPr b="1" i="0" sz="1800" u="none" cap="none" strike="noStrike">
              <a:solidFill>
                <a:srgbClr val="000000"/>
              </a:solidFill>
              <a:latin typeface="Arial"/>
              <a:ea typeface="Arial"/>
              <a:cs typeface="Arial"/>
              <a:sym typeface="Arial"/>
            </a:endParaRPr>
          </a:p>
          <a:p>
            <a:pPr indent="-342900" lvl="0" marL="342900" marR="0" rtl="0" algn="just">
              <a:lnSpc>
                <a:spcPct val="100000"/>
              </a:lnSpc>
              <a:spcBef>
                <a:spcPts val="600"/>
              </a:spcBef>
              <a:spcAft>
                <a:spcPts val="0"/>
              </a:spcAft>
              <a:buClr>
                <a:srgbClr val="000000"/>
              </a:buClr>
              <a:buSzPts val="1800"/>
              <a:buFont typeface="Arial"/>
              <a:buChar char="•"/>
            </a:pPr>
            <a:r>
              <a:rPr b="1" i="0" lang="en-US" sz="1800" u="none" cap="none" strike="noStrike">
                <a:solidFill>
                  <a:srgbClr val="000000"/>
                </a:solidFill>
                <a:latin typeface="Arial"/>
                <a:ea typeface="Arial"/>
                <a:cs typeface="Arial"/>
                <a:sym typeface="Arial"/>
              </a:rPr>
              <a:t>а) ауыз қуысында тамақтың механикалық бұзылуы.</a:t>
            </a:r>
            <a:endParaRPr/>
          </a:p>
          <a:p>
            <a:pPr indent="-342900" lvl="0" marL="342900" marR="0" rtl="0" algn="just">
              <a:lnSpc>
                <a:spcPct val="100000"/>
              </a:lnSpc>
              <a:spcBef>
                <a:spcPts val="600"/>
              </a:spcBef>
              <a:spcAft>
                <a:spcPts val="0"/>
              </a:spcAft>
              <a:buClr>
                <a:srgbClr val="000000"/>
              </a:buClr>
              <a:buSzPts val="1800"/>
              <a:buFont typeface="Arial"/>
              <a:buChar char="•"/>
            </a:pPr>
            <a:r>
              <a:rPr b="1" i="0" lang="en-US" sz="1800" u="none" cap="none" strike="noStrike">
                <a:solidFill>
                  <a:srgbClr val="000000"/>
                </a:solidFill>
                <a:latin typeface="Arial"/>
                <a:ea typeface="Arial"/>
                <a:cs typeface="Arial"/>
                <a:sym typeface="Arial"/>
              </a:rPr>
              <a:t>б) өңештегі перистальтика.</a:t>
            </a:r>
            <a:endParaRPr/>
          </a:p>
          <a:p>
            <a:pPr indent="-342900" lvl="0" marL="342900" marR="0" rtl="0" algn="just">
              <a:lnSpc>
                <a:spcPct val="100000"/>
              </a:lnSpc>
              <a:spcBef>
                <a:spcPts val="600"/>
              </a:spcBef>
              <a:spcAft>
                <a:spcPts val="0"/>
              </a:spcAft>
              <a:buClr>
                <a:srgbClr val="000000"/>
              </a:buClr>
              <a:buSzPts val="1800"/>
              <a:buFont typeface="Arial"/>
              <a:buChar char="•"/>
            </a:pPr>
            <a:r>
              <a:rPr b="1" i="0" lang="en-US" sz="1800" u="none" cap="none" strike="noStrike">
                <a:solidFill>
                  <a:srgbClr val="000000"/>
                </a:solidFill>
                <a:latin typeface="Arial"/>
                <a:ea typeface="Arial"/>
                <a:cs typeface="Arial"/>
                <a:sym typeface="Arial"/>
              </a:rPr>
              <a:t>в) асқазанның париетальды жасушалары арқылы гидрохлорид ионының бөлінуі.</a:t>
            </a:r>
            <a:endParaRPr/>
          </a:p>
          <a:p>
            <a:pPr indent="-342900" lvl="0" marL="342900" marR="0" rtl="0" algn="just">
              <a:lnSpc>
                <a:spcPct val="100000"/>
              </a:lnSpc>
              <a:spcBef>
                <a:spcPts val="600"/>
              </a:spcBef>
              <a:spcAft>
                <a:spcPts val="0"/>
              </a:spcAft>
              <a:buClr>
                <a:srgbClr val="000000"/>
              </a:buClr>
              <a:buSzPts val="1800"/>
              <a:buFont typeface="Arial"/>
              <a:buChar char="•"/>
            </a:pPr>
            <a:r>
              <a:rPr b="1" i="0" lang="en-US" sz="1800" u="none" cap="none" strike="noStrike">
                <a:solidFill>
                  <a:srgbClr val="000000"/>
                </a:solidFill>
                <a:latin typeface="Arial"/>
                <a:ea typeface="Arial"/>
                <a:cs typeface="Arial"/>
                <a:sym typeface="Arial"/>
              </a:rPr>
              <a:t>г) он екі елі ішектің темірді сіңіруі.</a:t>
            </a:r>
            <a:endParaRPr/>
          </a:p>
          <a:p>
            <a:pPr indent="-342900" lvl="0" marL="342900" marR="0" rtl="0" algn="just">
              <a:lnSpc>
                <a:spcPct val="100000"/>
              </a:lnSpc>
              <a:spcBef>
                <a:spcPts val="600"/>
              </a:spcBef>
              <a:spcAft>
                <a:spcPts val="0"/>
              </a:spcAft>
              <a:buClr>
                <a:srgbClr val="000000"/>
              </a:buClr>
              <a:buSzPts val="1800"/>
              <a:buFont typeface="Arial"/>
              <a:buChar char="•"/>
            </a:pPr>
            <a:r>
              <a:rPr b="1" i="0" lang="en-US" sz="1800" u="none" cap="none" strike="noStrike">
                <a:solidFill>
                  <a:srgbClr val="000000"/>
                </a:solidFill>
                <a:latin typeface="Arial"/>
                <a:ea typeface="Arial"/>
                <a:cs typeface="Arial"/>
                <a:sym typeface="Arial"/>
              </a:rPr>
              <a:t>д) хлорид ионын тасымалдау жүйесі және джеюнумдағы сұйықтықтың сіңірілуі.</a:t>
            </a:r>
            <a:endParaRPr/>
          </a:p>
          <a:p>
            <a:pPr indent="-342900" lvl="0" marL="342900" marR="0" rtl="0" algn="just">
              <a:lnSpc>
                <a:spcPct val="100000"/>
              </a:lnSpc>
              <a:spcBef>
                <a:spcPts val="600"/>
              </a:spcBef>
              <a:spcAft>
                <a:spcPts val="0"/>
              </a:spcAft>
              <a:buClr>
                <a:srgbClr val="000000"/>
              </a:buClr>
              <a:buSzPts val="1800"/>
              <a:buFont typeface="Arial"/>
              <a:buChar char="•"/>
            </a:pPr>
            <a:r>
              <a:rPr b="1" i="0" lang="en-US" sz="1800" u="none" cap="none" strike="noStrike">
                <a:solidFill>
                  <a:srgbClr val="000000"/>
                </a:solidFill>
                <a:latin typeface="Arial"/>
                <a:ea typeface="Arial"/>
                <a:cs typeface="Arial"/>
                <a:sym typeface="Arial"/>
              </a:rPr>
              <a:t>е) ішек ішіндегі рецепторлардың дәруменді қабылдауы.</a:t>
            </a:r>
            <a:endParaRPr/>
          </a:p>
        </p:txBody>
      </p:sp>
      <p:grpSp>
        <p:nvGrpSpPr>
          <p:cNvPr id="518" name="Google Shape;518;p29"/>
          <p:cNvGrpSpPr/>
          <p:nvPr/>
        </p:nvGrpSpPr>
        <p:grpSpPr>
          <a:xfrm>
            <a:off x="-74260" y="6205463"/>
            <a:ext cx="12248972" cy="755702"/>
            <a:chOff x="-1" y="-2"/>
            <a:chExt cx="12248970" cy="755701"/>
          </a:xfrm>
        </p:grpSpPr>
        <p:sp>
          <p:nvSpPr>
            <p:cNvPr id="519" name="Google Shape;519;p29"/>
            <p:cNvSpPr/>
            <p:nvPr/>
          </p:nvSpPr>
          <p:spPr>
            <a:xfrm>
              <a:off x="2797115" y="18571"/>
              <a:ext cx="9451854" cy="684194"/>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520" name="Google Shape;520;p29"/>
            <p:cNvSpPr/>
            <p:nvPr/>
          </p:nvSpPr>
          <p:spPr>
            <a:xfrm>
              <a:off x="58514" y="16860"/>
              <a:ext cx="2922819" cy="738839"/>
            </a:xfrm>
            <a:prstGeom prst="rect">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521" name="Google Shape;521;p29"/>
            <p:cNvPicPr preferRelativeResize="0"/>
            <p:nvPr/>
          </p:nvPicPr>
          <p:blipFill rotWithShape="1">
            <a:blip r:embed="rId4">
              <a:alphaModFix/>
            </a:blip>
            <a:srcRect b="0" l="0" r="0" t="0"/>
            <a:stretch/>
          </p:blipFill>
          <p:spPr>
            <a:xfrm>
              <a:off x="-1" y="-2"/>
              <a:ext cx="704327" cy="613871"/>
            </a:xfrm>
            <a:prstGeom prst="rect">
              <a:avLst/>
            </a:prstGeom>
            <a:noFill/>
            <a:ln>
              <a:noFill/>
            </a:ln>
          </p:spPr>
        </p:pic>
        <p:sp>
          <p:nvSpPr>
            <p:cNvPr id="522" name="Google Shape;522;p29"/>
            <p:cNvSpPr txBox="1"/>
            <p:nvPr/>
          </p:nvSpPr>
          <p:spPr>
            <a:xfrm>
              <a:off x="696107" y="153863"/>
              <a:ext cx="2223691"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
        <p:nvSpPr>
          <p:cNvPr id="523" name="Google Shape;523;p29"/>
          <p:cNvSpPr txBox="1"/>
          <p:nvPr/>
        </p:nvSpPr>
        <p:spPr>
          <a:xfrm>
            <a:off x="1447799" y="392153"/>
            <a:ext cx="6728918" cy="1449389"/>
          </a:xfrm>
          <a:prstGeom prst="rect">
            <a:avLst/>
          </a:prstGeom>
          <a:noFill/>
          <a:ln>
            <a:noFill/>
          </a:ln>
        </p:spPr>
        <p:txBody>
          <a:bodyPr anchorCtr="0" anchor="ctr" bIns="45700" lIns="45700" spcFirstLastPara="1" rIns="45700" wrap="square" tIns="45700">
            <a:normAutofit/>
          </a:bodyPr>
          <a:lstStyle/>
          <a:p>
            <a:pPr indent="0" lvl="0" marL="0" marR="0" rtl="0" algn="l">
              <a:lnSpc>
                <a:spcPct val="100000"/>
              </a:lnSpc>
              <a:spcBef>
                <a:spcPts val="0"/>
              </a:spcBef>
              <a:spcAft>
                <a:spcPts val="0"/>
              </a:spcAft>
              <a:buClr>
                <a:srgbClr val="000000"/>
              </a:buClr>
              <a:buSzPts val="3100"/>
              <a:buFont typeface="Arial"/>
              <a:buNone/>
            </a:pPr>
            <a:r>
              <a:rPr b="1" i="0" lang="en-US" sz="3100" u="none" cap="none" strike="noStrike">
                <a:solidFill>
                  <a:srgbClr val="000000"/>
                </a:solidFill>
                <a:latin typeface="Arial"/>
                <a:ea typeface="Arial"/>
                <a:cs typeface="Arial"/>
                <a:sym typeface="Arial"/>
              </a:rPr>
              <a:t>Бейне шолу</a:t>
            </a:r>
            <a:endParaRPr/>
          </a:p>
          <a:p>
            <a:pPr indent="0" lvl="0" marL="0" marR="0" rtl="0" algn="l">
              <a:lnSpc>
                <a:spcPct val="100000"/>
              </a:lnSpc>
              <a:spcBef>
                <a:spcPts val="0"/>
              </a:spcBef>
              <a:spcAft>
                <a:spcPts val="0"/>
              </a:spcAft>
              <a:buClr>
                <a:srgbClr val="000000"/>
              </a:buClr>
              <a:buSzPts val="3100"/>
              <a:buFont typeface="Arial"/>
              <a:buNone/>
            </a:pPr>
            <a:br>
              <a:rPr b="1" i="0" lang="en-US" sz="3100" u="none" cap="none" strike="noStrike">
                <a:solidFill>
                  <a:srgbClr val="000000"/>
                </a:solidFill>
                <a:latin typeface="Arial"/>
                <a:ea typeface="Arial"/>
                <a:cs typeface="Arial"/>
                <a:sym typeface="Arial"/>
              </a:rPr>
            </a:b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11"/>
                                        </p:tgtEl>
                                        <p:attrNameLst>
                                          <p:attrName>style.visibility</p:attrName>
                                        </p:attrNameLst>
                                      </p:cBhvr>
                                      <p:to>
                                        <p:strVal val="visible"/>
                                      </p:to>
                                    </p:set>
                                    <p:anim calcmode="lin" valueType="num">
                                      <p:cBhvr additive="base">
                                        <p:cTn dur="300"/>
                                        <p:tgtEl>
                                          <p:spTgt spid="511"/>
                                        </p:tgtEl>
                                        <p:attrNameLst>
                                          <p:attrName>ppt_w</p:attrName>
                                        </p:attrNameLst>
                                      </p:cBhvr>
                                      <p:tavLst>
                                        <p:tav fmla="" tm="0">
                                          <p:val>
                                            <p:strVal val="0"/>
                                          </p:val>
                                        </p:tav>
                                        <p:tav fmla="" tm="100000">
                                          <p:val>
                                            <p:strVal val="#ppt_w"/>
                                          </p:val>
                                        </p:tav>
                                      </p:tavLst>
                                    </p:anim>
                                    <p:anim calcmode="lin" valueType="num">
                                      <p:cBhvr additive="base">
                                        <p:cTn dur="300"/>
                                        <p:tgtEl>
                                          <p:spTgt spid="511"/>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 name="Shape 45"/>
        <p:cNvGrpSpPr/>
        <p:nvPr/>
      </p:nvGrpSpPr>
      <p:grpSpPr>
        <a:xfrm>
          <a:off x="0" y="0"/>
          <a:ext cx="0" cy="0"/>
          <a:chOff x="0" y="0"/>
          <a:chExt cx="0" cy="0"/>
        </a:xfrm>
      </p:grpSpPr>
      <p:sp>
        <p:nvSpPr>
          <p:cNvPr id="46" name="Google Shape;46;p3"/>
          <p:cNvSpPr txBox="1"/>
          <p:nvPr>
            <p:ph idx="4294967295" type="sldNum"/>
          </p:nvPr>
        </p:nvSpPr>
        <p:spPr>
          <a:xfrm>
            <a:off x="8712375" y="6324598"/>
            <a:ext cx="245399" cy="375227"/>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000"/>
              <a:buFont typeface="Arial"/>
              <a:buNone/>
            </a:pPr>
            <a:fld id="{00000000-1234-1234-1234-123412341234}" type="slidenum">
              <a:rPr lang="en-US" sz="2000">
                <a:solidFill>
                  <a:srgbClr val="000000"/>
                </a:solidFill>
              </a:rPr>
              <a:t>‹#›</a:t>
            </a:fld>
            <a:endParaRPr/>
          </a:p>
        </p:txBody>
      </p:sp>
      <p:sp>
        <p:nvSpPr>
          <p:cNvPr id="47" name="Google Shape;47;p3"/>
          <p:cNvSpPr txBox="1"/>
          <p:nvPr>
            <p:ph idx="4294967295" type="title"/>
          </p:nvPr>
        </p:nvSpPr>
        <p:spPr>
          <a:xfrm>
            <a:off x="1536699" y="266700"/>
            <a:ext cx="6728918" cy="1449388"/>
          </a:xfrm>
          <a:prstGeom prst="rect">
            <a:avLst/>
          </a:prstGeom>
          <a:noFill/>
          <a:ln>
            <a:noFill/>
          </a:ln>
        </p:spPr>
        <p:txBody>
          <a:bodyPr anchorCtr="0" anchor="ctr" bIns="45700" lIns="45700" spcFirstLastPara="1" rIns="45700" wrap="square" tIns="45700">
            <a:normAutofit/>
          </a:bodyPr>
          <a:lstStyle/>
          <a:p>
            <a:pPr indent="0" lvl="0" marL="0" rtl="0" algn="l">
              <a:lnSpc>
                <a:spcPct val="100000"/>
              </a:lnSpc>
              <a:spcBef>
                <a:spcPts val="0"/>
              </a:spcBef>
              <a:spcAft>
                <a:spcPts val="0"/>
              </a:spcAft>
              <a:buClr>
                <a:srgbClr val="000000"/>
              </a:buClr>
              <a:buSzPts val="3600"/>
              <a:buFont typeface="Arial"/>
              <a:buNone/>
            </a:pPr>
            <a:r>
              <a:rPr b="1" lang="en-US"/>
              <a:t>жалғастырмас бұрын</a:t>
            </a:r>
            <a:br>
              <a:rPr b="1" lang="en-US"/>
            </a:br>
            <a:endParaRPr/>
          </a:p>
        </p:txBody>
      </p:sp>
      <p:sp>
        <p:nvSpPr>
          <p:cNvPr id="48" name="Google Shape;48;p3"/>
          <p:cNvSpPr txBox="1"/>
          <p:nvPr>
            <p:ph idx="4294967295" type="body"/>
          </p:nvPr>
        </p:nvSpPr>
        <p:spPr>
          <a:xfrm>
            <a:off x="279400" y="3279774"/>
            <a:ext cx="8229600" cy="5056190"/>
          </a:xfrm>
          <a:prstGeom prst="rect">
            <a:avLst/>
          </a:prstGeom>
          <a:noFill/>
          <a:ln>
            <a:noFill/>
          </a:ln>
        </p:spPr>
        <p:txBody>
          <a:bodyPr anchorCtr="0" anchor="t" bIns="45700" lIns="45700" spcFirstLastPara="1" rIns="45700" wrap="square" tIns="45700">
            <a:normAutofit/>
          </a:bodyPr>
          <a:lstStyle/>
          <a:p>
            <a:pPr indent="-58964" lvl="0" marL="122464" rtl="0" algn="l">
              <a:lnSpc>
                <a:spcPct val="100000"/>
              </a:lnSpc>
              <a:spcBef>
                <a:spcPts val="0"/>
              </a:spcBef>
              <a:spcAft>
                <a:spcPts val="0"/>
              </a:spcAft>
              <a:buClr>
                <a:srgbClr val="000000"/>
              </a:buClr>
              <a:buSzPts val="1000"/>
              <a:buFont typeface="Arial"/>
              <a:buNone/>
            </a:pPr>
            <a:r>
              <a:t/>
            </a:r>
            <a:endParaRPr sz="1000">
              <a:solidFill>
                <a:srgbClr val="000000"/>
              </a:solidFill>
            </a:endParaRPr>
          </a:p>
          <a:p>
            <a:pPr indent="-342900" lvl="0" marL="342900" rtl="0" algn="l">
              <a:lnSpc>
                <a:spcPct val="100000"/>
              </a:lnSpc>
              <a:spcBef>
                <a:spcPts val="600"/>
              </a:spcBef>
              <a:spcAft>
                <a:spcPts val="0"/>
              </a:spcAft>
              <a:buClr>
                <a:srgbClr val="000000"/>
              </a:buClr>
              <a:buSzPts val="2800"/>
              <a:buFont typeface="Arial"/>
              <a:buChar char="•"/>
            </a:pPr>
            <a:r>
              <a:rPr b="1" lang="en-US" sz="2800">
                <a:solidFill>
                  <a:srgbClr val="000000"/>
                </a:solidFill>
              </a:rPr>
              <a:t>Гидролиз реакциясы</a:t>
            </a:r>
            <a:endParaRPr/>
          </a:p>
          <a:p>
            <a:pPr indent="-342900" lvl="0" marL="342900" rtl="0" algn="l">
              <a:lnSpc>
                <a:spcPct val="100000"/>
              </a:lnSpc>
              <a:spcBef>
                <a:spcPts val="600"/>
              </a:spcBef>
              <a:spcAft>
                <a:spcPts val="0"/>
              </a:spcAft>
              <a:buClr>
                <a:srgbClr val="000000"/>
              </a:buClr>
              <a:buSzPts val="2800"/>
              <a:buFont typeface="Arial"/>
              <a:buChar char="•"/>
            </a:pPr>
            <a:r>
              <a:rPr b="1" lang="en-US" sz="2800">
                <a:solidFill>
                  <a:srgbClr val="000000"/>
                </a:solidFill>
              </a:rPr>
              <a:t> мономерлер мен полимерлер</a:t>
            </a:r>
            <a:endParaRPr/>
          </a:p>
          <a:p>
            <a:pPr indent="-342900" lvl="0" marL="342900" rtl="0" algn="l">
              <a:lnSpc>
                <a:spcPct val="100000"/>
              </a:lnSpc>
              <a:spcBef>
                <a:spcPts val="600"/>
              </a:spcBef>
              <a:spcAft>
                <a:spcPts val="0"/>
              </a:spcAft>
              <a:buClr>
                <a:srgbClr val="000000"/>
              </a:buClr>
              <a:buSzPts val="2800"/>
              <a:buFont typeface="Arial"/>
              <a:buChar char="•"/>
            </a:pPr>
            <a:r>
              <a:rPr b="1" lang="en-US" sz="2800">
                <a:solidFill>
                  <a:srgbClr val="000000"/>
                </a:solidFill>
              </a:rPr>
              <a:t> рН фермент әсерінен</a:t>
            </a:r>
            <a:endParaRPr/>
          </a:p>
        </p:txBody>
      </p:sp>
      <p:grpSp>
        <p:nvGrpSpPr>
          <p:cNvPr id="49" name="Google Shape;49;p3"/>
          <p:cNvGrpSpPr/>
          <p:nvPr/>
        </p:nvGrpSpPr>
        <p:grpSpPr>
          <a:xfrm>
            <a:off x="211128" y="104764"/>
            <a:ext cx="980376" cy="1007343"/>
            <a:chOff x="-1" y="-2"/>
            <a:chExt cx="980375" cy="1007341"/>
          </a:xfrm>
        </p:grpSpPr>
        <p:sp>
          <p:nvSpPr>
            <p:cNvPr id="50" name="Google Shape;50;p3"/>
            <p:cNvSpPr/>
            <p:nvPr/>
          </p:nvSpPr>
          <p:spPr>
            <a:xfrm>
              <a:off x="-1" y="-2"/>
              <a:ext cx="980375" cy="1007341"/>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sp>
          <p:nvSpPr>
            <p:cNvPr id="51" name="Google Shape;51;p3"/>
            <p:cNvSpPr/>
            <p:nvPr/>
          </p:nvSpPr>
          <p:spPr>
            <a:xfrm>
              <a:off x="165066" y="169585"/>
              <a:ext cx="650361" cy="668151"/>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grpSp>
          <p:nvGrpSpPr>
            <p:cNvPr id="52" name="Google Shape;52;p3"/>
            <p:cNvGrpSpPr/>
            <p:nvPr/>
          </p:nvGrpSpPr>
          <p:grpSpPr>
            <a:xfrm>
              <a:off x="142133" y="146024"/>
              <a:ext cx="696259" cy="715335"/>
              <a:chOff x="-2" y="-2"/>
              <a:chExt cx="696258" cy="715334"/>
            </a:xfrm>
          </p:grpSpPr>
          <p:sp>
            <p:nvSpPr>
              <p:cNvPr id="53" name="Google Shape;53;p3"/>
              <p:cNvSpPr/>
              <p:nvPr/>
            </p:nvSpPr>
            <p:spPr>
              <a:xfrm>
                <a:off x="-2" y="-1"/>
                <a:ext cx="696256" cy="715328"/>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1200"/>
                  <a:buFont typeface="Trebuchet MS"/>
                  <a:buNone/>
                </a:pPr>
                <a:r>
                  <a:t/>
                </a:r>
                <a:endParaRPr b="0" i="0" sz="1200" u="none" cap="none" strike="noStrike">
                  <a:solidFill>
                    <a:srgbClr val="000000"/>
                  </a:solidFill>
                  <a:latin typeface="Trebuchet MS"/>
                  <a:ea typeface="Trebuchet MS"/>
                  <a:cs typeface="Trebuchet MS"/>
                  <a:sym typeface="Trebuchet MS"/>
                </a:endParaRPr>
              </a:p>
            </p:txBody>
          </p:sp>
          <p:pic>
            <p:nvPicPr>
              <p:cNvPr descr="image3.png" id="54" name="Google Shape;54;p3"/>
              <p:cNvPicPr preferRelativeResize="0"/>
              <p:nvPr/>
            </p:nvPicPr>
            <p:blipFill rotWithShape="1">
              <a:blip r:embed="rId3">
                <a:alphaModFix/>
              </a:blip>
              <a:srcRect b="0" l="0" r="0" t="0"/>
              <a:stretch/>
            </p:blipFill>
            <p:spPr>
              <a:xfrm>
                <a:off x="2" y="-2"/>
                <a:ext cx="696254" cy="715334"/>
              </a:xfrm>
              <a:prstGeom prst="rect">
                <a:avLst/>
              </a:prstGeom>
              <a:noFill/>
              <a:ln>
                <a:noFill/>
              </a:ln>
            </p:spPr>
          </p:pic>
        </p:grpSp>
      </p:grpSp>
      <p:sp>
        <p:nvSpPr>
          <p:cNvPr id="55" name="Google Shape;55;p3"/>
          <p:cNvSpPr txBox="1"/>
          <p:nvPr/>
        </p:nvSpPr>
        <p:spPr>
          <a:xfrm>
            <a:off x="296107" y="1300056"/>
            <a:ext cx="8551786" cy="1791768"/>
          </a:xfrm>
          <a:prstGeom prst="rect">
            <a:avLst/>
          </a:prstGeom>
          <a:noFill/>
          <a:ln>
            <a:noFill/>
          </a:ln>
        </p:spPr>
        <p:txBody>
          <a:bodyPr anchorCtr="0" anchor="ctr" bIns="50800" lIns="50800" spcFirstLastPara="1" rIns="50800" wrap="square" tIns="50800">
            <a:spAutoFit/>
          </a:bodyPr>
          <a:lstStyle/>
          <a:p>
            <a:pPr indent="-280736" lvl="0" marL="280736" marR="0" rtl="0" algn="l">
              <a:lnSpc>
                <a:spcPct val="100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біз жейтін қоректік заттардың көпшілігін бұрынғы түрінде пайдалану мүмкін емес</a:t>
            </a:r>
            <a:endParaRPr/>
          </a:p>
          <a:p>
            <a:pPr indent="-280736" lvl="0" marL="280736" marR="0" rtl="0" algn="l">
              <a:lnSpc>
                <a:spcPct val="100000"/>
              </a:lnSpc>
              <a:spcBef>
                <a:spcPts val="60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 денеміз оларды қолданар алдында оны ұсақ компоненттерге бөлу керек</a:t>
            </a:r>
            <a:endParaRPr/>
          </a:p>
        </p:txBody>
      </p:sp>
      <p:grpSp>
        <p:nvGrpSpPr>
          <p:cNvPr id="56" name="Google Shape;56;p3"/>
          <p:cNvGrpSpPr/>
          <p:nvPr/>
        </p:nvGrpSpPr>
        <p:grpSpPr>
          <a:xfrm>
            <a:off x="-74260" y="6205463"/>
            <a:ext cx="12248972" cy="755702"/>
            <a:chOff x="-1" y="-2"/>
            <a:chExt cx="12248970" cy="755701"/>
          </a:xfrm>
        </p:grpSpPr>
        <p:sp>
          <p:nvSpPr>
            <p:cNvPr id="57" name="Google Shape;57;p3"/>
            <p:cNvSpPr/>
            <p:nvPr/>
          </p:nvSpPr>
          <p:spPr>
            <a:xfrm>
              <a:off x="2797115" y="18571"/>
              <a:ext cx="9451854" cy="684194"/>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58" name="Google Shape;58;p3"/>
            <p:cNvSpPr/>
            <p:nvPr/>
          </p:nvSpPr>
          <p:spPr>
            <a:xfrm>
              <a:off x="58514" y="16860"/>
              <a:ext cx="2922819" cy="738839"/>
            </a:xfrm>
            <a:prstGeom prst="rect">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59" name="Google Shape;59;p3"/>
            <p:cNvPicPr preferRelativeResize="0"/>
            <p:nvPr/>
          </p:nvPicPr>
          <p:blipFill rotWithShape="1">
            <a:blip r:embed="rId4">
              <a:alphaModFix/>
            </a:blip>
            <a:srcRect b="0" l="0" r="0" t="0"/>
            <a:stretch/>
          </p:blipFill>
          <p:spPr>
            <a:xfrm>
              <a:off x="-1" y="-2"/>
              <a:ext cx="704327" cy="613871"/>
            </a:xfrm>
            <a:prstGeom prst="rect">
              <a:avLst/>
            </a:prstGeom>
            <a:noFill/>
            <a:ln>
              <a:noFill/>
            </a:ln>
          </p:spPr>
        </p:pic>
        <p:sp>
          <p:nvSpPr>
            <p:cNvPr id="60" name="Google Shape;60;p3"/>
            <p:cNvSpPr txBox="1"/>
            <p:nvPr/>
          </p:nvSpPr>
          <p:spPr>
            <a:xfrm>
              <a:off x="696107" y="153863"/>
              <a:ext cx="2223691"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9"/>
                                        </p:tgtEl>
                                        <p:attrNameLst>
                                          <p:attrName>style.visibility</p:attrName>
                                        </p:attrNameLst>
                                      </p:cBhvr>
                                      <p:to>
                                        <p:strVal val="visible"/>
                                      </p:to>
                                    </p:set>
                                    <p:anim calcmode="lin" valueType="num">
                                      <p:cBhvr additive="base">
                                        <p:cTn dur="300"/>
                                        <p:tgtEl>
                                          <p:spTgt spid="49"/>
                                        </p:tgtEl>
                                        <p:attrNameLst>
                                          <p:attrName>ppt_w</p:attrName>
                                        </p:attrNameLst>
                                      </p:cBhvr>
                                      <p:tavLst>
                                        <p:tav fmla="" tm="0">
                                          <p:val>
                                            <p:strVal val="0"/>
                                          </p:val>
                                        </p:tav>
                                        <p:tav fmla="" tm="100000">
                                          <p:val>
                                            <p:strVal val="#ppt_w"/>
                                          </p:val>
                                        </p:tav>
                                      </p:tavLst>
                                    </p:anim>
                                    <p:anim calcmode="lin" valueType="num">
                                      <p:cBhvr additive="base">
                                        <p:cTn dur="300"/>
                                        <p:tgtEl>
                                          <p:spTgt spid="4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p30"/>
          <p:cNvSpPr/>
          <p:nvPr/>
        </p:nvSpPr>
        <p:spPr>
          <a:xfrm>
            <a:off x="-232775" y="198256"/>
            <a:ext cx="9609550" cy="6270546"/>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800"/>
              <a:buFont typeface="Trebuchet MS"/>
              <a:buNone/>
            </a:pPr>
            <a:r>
              <a:t/>
            </a:r>
            <a:endParaRPr b="0" i="0" sz="1800" u="none" cap="none" strike="noStrike">
              <a:solidFill>
                <a:srgbClr val="F1F1F1"/>
              </a:solidFill>
              <a:latin typeface="Trebuchet MS"/>
              <a:ea typeface="Trebuchet MS"/>
              <a:cs typeface="Trebuchet MS"/>
              <a:sym typeface="Trebuchet MS"/>
            </a:endParaRPr>
          </a:p>
        </p:txBody>
      </p:sp>
      <p:sp>
        <p:nvSpPr>
          <p:cNvPr id="529" name="Google Shape;529;p30"/>
          <p:cNvSpPr txBox="1"/>
          <p:nvPr/>
        </p:nvSpPr>
        <p:spPr>
          <a:xfrm>
            <a:off x="59200" y="341082"/>
            <a:ext cx="7472889" cy="528913"/>
          </a:xfrm>
          <a:prstGeom prst="rect">
            <a:avLst/>
          </a:prstGeom>
          <a:noFill/>
          <a:ln>
            <a:noFill/>
          </a:ln>
        </p:spPr>
        <p:txBody>
          <a:bodyPr anchorCtr="0" anchor="ctr" bIns="38125" lIns="38125" spcFirstLastPara="1" rIns="38125" wrap="square" tIns="38125">
            <a:spAutoFit/>
          </a:bodyPr>
          <a:lstStyle/>
          <a:p>
            <a:pPr indent="-403277" lvl="0" marL="403277" marR="0" rtl="0" algn="l">
              <a:lnSpc>
                <a:spcPct val="150000"/>
              </a:lnSpc>
              <a:spcBef>
                <a:spcPts val="0"/>
              </a:spcBef>
              <a:spcAft>
                <a:spcPts val="0"/>
              </a:spcAft>
              <a:buClr>
                <a:srgbClr val="F1F1F1"/>
              </a:buClr>
              <a:buSzPts val="3200"/>
              <a:buFont typeface="Times New Roman"/>
              <a:buChar char="◆"/>
            </a:pPr>
            <a:r>
              <a:rPr b="1" i="0" lang="en-US" sz="3200" u="none" cap="none" strike="noStrike">
                <a:solidFill>
                  <a:srgbClr val="F1F1F1"/>
                </a:solidFill>
                <a:latin typeface="Times New Roman"/>
                <a:ea typeface="Times New Roman"/>
                <a:cs typeface="Times New Roman"/>
                <a:sym typeface="Times New Roman"/>
              </a:rPr>
              <a:t>Шағын кейс 2 </a:t>
            </a:r>
            <a:endParaRPr/>
          </a:p>
        </p:txBody>
      </p:sp>
      <p:sp>
        <p:nvSpPr>
          <p:cNvPr id="530" name="Google Shape;530;p30"/>
          <p:cNvSpPr txBox="1"/>
          <p:nvPr/>
        </p:nvSpPr>
        <p:spPr>
          <a:xfrm>
            <a:off x="306173" y="938938"/>
            <a:ext cx="8531653" cy="5861003"/>
          </a:xfrm>
          <a:prstGeom prst="rect">
            <a:avLst/>
          </a:prstGeom>
          <a:noFill/>
          <a:ln>
            <a:noFill/>
          </a:ln>
        </p:spPr>
        <p:txBody>
          <a:bodyPr anchorCtr="0" anchor="ctr" bIns="38125" lIns="38125" spcFirstLastPara="1" rIns="38125" wrap="square" tIns="38125">
            <a:spAutoFit/>
          </a:bodyPr>
          <a:lstStyle/>
          <a:p>
            <a:pPr indent="0" lvl="0" marL="0" marR="0" rtl="0" algn="just">
              <a:lnSpc>
                <a:spcPct val="100000"/>
              </a:lnSpc>
              <a:spcBef>
                <a:spcPts val="0"/>
              </a:spcBef>
              <a:spcAft>
                <a:spcPts val="0"/>
              </a:spcAft>
              <a:buClr>
                <a:srgbClr val="F1F1F1"/>
              </a:buClr>
              <a:buSzPts val="1900"/>
              <a:buFont typeface="Times New Roman"/>
              <a:buNone/>
            </a:pPr>
            <a:r>
              <a:rPr b="1" i="0" lang="en-US" sz="1900" u="none" cap="none" strike="noStrike">
                <a:solidFill>
                  <a:srgbClr val="F1F1F1"/>
                </a:solidFill>
                <a:latin typeface="Times New Roman"/>
                <a:ea typeface="Times New Roman"/>
                <a:cs typeface="Times New Roman"/>
                <a:sym typeface="Times New Roman"/>
              </a:rPr>
              <a:t>Теша адамдарға көмектесуді жақсы көретін. Ол өзінің денсаулық білім беру сыныбынан Гаитиге медициналық сапармен достарымен бірге барды. Шетелге шыққан қыз Теша миссия сапарының ең жағымды бөлігі - гаитиандықтармен жолда достасу деп ойлады. Соңғы түнде ол бірнеше жаңа достарымен бірге порттың жанында орналасқан кішкентай кафеде кешкі ас ішті, онда жергілікті балықшылардың жаңа раковиналары бейнеленді. Ол үйге кешігіп келді, бір-екі сағаттық ұйқыны алды және жол дабылы естілгенде, ол: «Мен ұшақта ұйықтаймын», - деп ойлады. Бірақ Тиеша ұшақта демала алмады - олар жерге қонбай тұрып-ақ ауыра бастады. Досы оны әуежайдан күтіп алып, одан кешкі ас ішуге шыққыңыз келе ме деп сұрады, бірақ Тяша бас тартты. Ол тек өзінің үйін, төсегін, жуынатын бөлмесін қалаған! Келесі күні Теша дәрігерге қаралды.</a:t>
            </a:r>
            <a:endParaRPr/>
          </a:p>
          <a:p>
            <a:pPr indent="0" lvl="0" marL="0" marR="0" rtl="0" algn="just">
              <a:lnSpc>
                <a:spcPct val="100000"/>
              </a:lnSpc>
              <a:spcBef>
                <a:spcPts val="1500"/>
              </a:spcBef>
              <a:spcAft>
                <a:spcPts val="0"/>
              </a:spcAft>
              <a:buClr>
                <a:srgbClr val="F1F1F1"/>
              </a:buClr>
              <a:buSzPts val="1900"/>
              <a:buFont typeface="Times New Roman"/>
              <a:buNone/>
            </a:pPr>
            <a:r>
              <a:rPr b="1" i="0" lang="en-US" sz="1900" u="none" cap="none" strike="noStrike">
                <a:solidFill>
                  <a:srgbClr val="F1F1F1"/>
                </a:solidFill>
                <a:latin typeface="Times New Roman"/>
                <a:ea typeface="Times New Roman"/>
                <a:cs typeface="Times New Roman"/>
                <a:sym typeface="Times New Roman"/>
              </a:rPr>
              <a:t>Медбике Тиешаның өмірлік маңызды белгілері мен медициналық және диеталық тарихын қабылдады. Ол сондай-ақ Тяшадан нәжіс үлгісін сұрады. Тяша күлімсіреді. Үлгіні беру өте оңай болар еді - ол көп диареямен ауырды, бірақ ол онымен күресуді жек көрді. Бұл ол бұрын-соңды көрмеген ештеңеге ұқсамайтын, жіңішке шоғырланған, сұрғылт түске боялған. Дегенмен, ол 1 суретте көрсетілген үлгіні ұсынды.</a:t>
            </a:r>
            <a:br>
              <a:rPr b="1" i="0" lang="en-US" sz="1900" u="none" cap="none" strike="noStrike">
                <a:solidFill>
                  <a:srgbClr val="F1F1F1"/>
                </a:solidFill>
                <a:latin typeface="Times New Roman"/>
                <a:ea typeface="Times New Roman"/>
                <a:cs typeface="Times New Roman"/>
                <a:sym typeface="Times New Roman"/>
              </a:rPr>
            </a:br>
            <a:endParaRPr b="0" i="0" sz="12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8"/>
                                        </p:tgtEl>
                                        <p:attrNameLst>
                                          <p:attrName>style.visibility</p:attrName>
                                        </p:attrNameLst>
                                      </p:cBhvr>
                                      <p:to>
                                        <p:strVal val="visible"/>
                                      </p:to>
                                    </p:set>
                                    <p:animEffect filter="fade" transition="in">
                                      <p:cBhvr>
                                        <p:cTn dur="500"/>
                                        <p:tgtEl>
                                          <p:spTgt spid="5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pic>
        <p:nvPicPr>
          <p:cNvPr descr="Screen Shot 2019-08-30 at 13.56.11.png" id="535" name="Google Shape;535;p31"/>
          <p:cNvPicPr preferRelativeResize="0"/>
          <p:nvPr/>
        </p:nvPicPr>
        <p:blipFill rotWithShape="1">
          <a:blip r:embed="rId3">
            <a:alphaModFix/>
          </a:blip>
          <a:srcRect b="0" l="0" r="0" t="0"/>
          <a:stretch/>
        </p:blipFill>
        <p:spPr>
          <a:xfrm>
            <a:off x="2364183" y="1183878"/>
            <a:ext cx="4813303" cy="4152902"/>
          </a:xfrm>
          <a:prstGeom prst="rect">
            <a:avLst/>
          </a:prstGeom>
          <a:noFill/>
          <a:ln>
            <a:noFill/>
          </a:ln>
        </p:spPr>
      </p:pic>
    </p:spTree>
  </p:cSld>
  <p:clrMapOvr>
    <a:masterClrMapping/>
  </p:clrMapOvr>
  <mc:AlternateContent>
    <mc:Choice Requires="p14">
      <p:transition spd="slow" p14:dur="1200">
        <p:fade/>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sp>
        <p:nvSpPr>
          <p:cNvPr id="540" name="Google Shape;540;p32"/>
          <p:cNvSpPr txBox="1"/>
          <p:nvPr>
            <p:ph idx="4294967295" type="sldNum"/>
          </p:nvPr>
        </p:nvSpPr>
        <p:spPr>
          <a:xfrm>
            <a:off x="8712375" y="6324598"/>
            <a:ext cx="386662" cy="375227"/>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000"/>
              <a:buFont typeface="Arial"/>
              <a:buNone/>
            </a:pPr>
            <a:fld id="{00000000-1234-1234-1234-123412341234}" type="slidenum">
              <a:rPr lang="en-US" sz="2000">
                <a:solidFill>
                  <a:srgbClr val="000000"/>
                </a:solidFill>
              </a:rPr>
              <a:t>‹#›</a:t>
            </a:fld>
            <a:endParaRPr/>
          </a:p>
        </p:txBody>
      </p:sp>
      <p:grpSp>
        <p:nvGrpSpPr>
          <p:cNvPr id="541" name="Google Shape;541;p32"/>
          <p:cNvGrpSpPr/>
          <p:nvPr/>
        </p:nvGrpSpPr>
        <p:grpSpPr>
          <a:xfrm>
            <a:off x="211127" y="104765"/>
            <a:ext cx="581482" cy="597475"/>
            <a:chOff x="-2" y="-1"/>
            <a:chExt cx="581481" cy="597474"/>
          </a:xfrm>
        </p:grpSpPr>
        <p:sp>
          <p:nvSpPr>
            <p:cNvPr id="542" name="Google Shape;542;p32"/>
            <p:cNvSpPr/>
            <p:nvPr/>
          </p:nvSpPr>
          <p:spPr>
            <a:xfrm>
              <a:off x="-2" y="-1"/>
              <a:ext cx="581481" cy="597474"/>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sp>
          <p:nvSpPr>
            <p:cNvPr id="543" name="Google Shape;543;p32"/>
            <p:cNvSpPr/>
            <p:nvPr/>
          </p:nvSpPr>
          <p:spPr>
            <a:xfrm>
              <a:off x="97903" y="100584"/>
              <a:ext cx="385743" cy="396293"/>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grpSp>
          <p:nvGrpSpPr>
            <p:cNvPr id="544" name="Google Shape;544;p32"/>
            <p:cNvGrpSpPr/>
            <p:nvPr/>
          </p:nvGrpSpPr>
          <p:grpSpPr>
            <a:xfrm>
              <a:off x="84300" y="86608"/>
              <a:ext cx="412966" cy="424281"/>
              <a:chOff x="-1" y="-1"/>
              <a:chExt cx="412965" cy="424280"/>
            </a:xfrm>
          </p:grpSpPr>
          <p:sp>
            <p:nvSpPr>
              <p:cNvPr id="545" name="Google Shape;545;p32"/>
              <p:cNvSpPr/>
              <p:nvPr/>
            </p:nvSpPr>
            <p:spPr>
              <a:xfrm>
                <a:off x="-1" y="0"/>
                <a:ext cx="412963" cy="424276"/>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1200"/>
                  <a:buFont typeface="Trebuchet MS"/>
                  <a:buNone/>
                </a:pPr>
                <a:r>
                  <a:t/>
                </a:r>
                <a:endParaRPr b="0" i="0" sz="1200" u="none" cap="none" strike="noStrike">
                  <a:solidFill>
                    <a:srgbClr val="000000"/>
                  </a:solidFill>
                  <a:latin typeface="Trebuchet MS"/>
                  <a:ea typeface="Trebuchet MS"/>
                  <a:cs typeface="Trebuchet MS"/>
                  <a:sym typeface="Trebuchet MS"/>
                </a:endParaRPr>
              </a:p>
            </p:txBody>
          </p:sp>
          <p:pic>
            <p:nvPicPr>
              <p:cNvPr descr="image3.png" id="546" name="Google Shape;546;p32"/>
              <p:cNvPicPr preferRelativeResize="0"/>
              <p:nvPr/>
            </p:nvPicPr>
            <p:blipFill rotWithShape="1">
              <a:blip r:embed="rId3">
                <a:alphaModFix/>
              </a:blip>
              <a:srcRect b="0" l="0" r="0" t="0"/>
              <a:stretch/>
            </p:blipFill>
            <p:spPr>
              <a:xfrm>
                <a:off x="1" y="-1"/>
                <a:ext cx="412963" cy="424280"/>
              </a:xfrm>
              <a:prstGeom prst="rect">
                <a:avLst/>
              </a:prstGeom>
              <a:noFill/>
              <a:ln>
                <a:noFill/>
              </a:ln>
            </p:spPr>
          </p:pic>
        </p:grpSp>
      </p:grpSp>
      <p:sp>
        <p:nvSpPr>
          <p:cNvPr id="547" name="Google Shape;547;p32"/>
          <p:cNvSpPr txBox="1"/>
          <p:nvPr/>
        </p:nvSpPr>
        <p:spPr>
          <a:xfrm>
            <a:off x="272653" y="1474585"/>
            <a:ext cx="8598694" cy="4106491"/>
          </a:xfrm>
          <a:prstGeom prst="rect">
            <a:avLst/>
          </a:prstGeom>
          <a:noFill/>
          <a:ln>
            <a:noFill/>
          </a:ln>
        </p:spPr>
        <p:txBody>
          <a:bodyPr anchorCtr="0" anchor="ctr" bIns="50800" lIns="50800" spcFirstLastPara="1" rIns="50800" wrap="square" tIns="50800">
            <a:spAutoFit/>
          </a:bodyPr>
          <a:lstStyle/>
          <a:p>
            <a:pPr indent="-342900" lvl="0" marL="342900" marR="0" rtl="0" algn="just">
              <a:lnSpc>
                <a:spcPct val="100000"/>
              </a:lnSpc>
              <a:spcBef>
                <a:spcPts val="0"/>
              </a:spcBef>
              <a:spcAft>
                <a:spcPts val="0"/>
              </a:spcAft>
              <a:buClr>
                <a:srgbClr val="000000"/>
              </a:buClr>
              <a:buSzPts val="2400"/>
              <a:buFont typeface="Arial"/>
              <a:buChar char="•"/>
            </a:pPr>
            <a:r>
              <a:rPr b="1" i="0" lang="en-US" sz="2400" u="none" cap="none" strike="noStrike">
                <a:solidFill>
                  <a:srgbClr val="000000"/>
                </a:solidFill>
                <a:latin typeface="Arial"/>
                <a:ea typeface="Arial"/>
                <a:cs typeface="Arial"/>
                <a:sym typeface="Arial"/>
              </a:rPr>
              <a:t>Сұрақтар</a:t>
            </a:r>
            <a:endParaRPr/>
          </a:p>
          <a:p>
            <a:pPr indent="-342900" lvl="0" marL="342900" marR="0" rtl="0" algn="just">
              <a:lnSpc>
                <a:spcPct val="100000"/>
              </a:lnSpc>
              <a:spcBef>
                <a:spcPts val="60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1. Тяшаның нәжісі сынған, сұрдан аққа дейін ақшыл түсті сұйық сұйықтық болды. Дәрігер нәжіс сынамасын микроскопиялық зерттеу кезінде зақымдалған жасуша және жасуша қоқыстарының бөліктерін және V. тырысқақ организмдерін көрді. Дәрігер Тайшаның ауруымен күресу үшін не істеді деп ойлайсыз?</a:t>
            </a:r>
            <a:endParaRPr/>
          </a:p>
          <a:p>
            <a:pPr indent="-342900" lvl="0" marL="342900" marR="0" rtl="0" algn="just">
              <a:lnSpc>
                <a:spcPct val="100000"/>
              </a:lnSpc>
              <a:spcBef>
                <a:spcPts val="60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2. Холера бактериялары, әдетте, тағамдық ластаушы ретінде енгізіледі. GI трактінің ішінен бактериялар қуатты токсинді шығарады, ол ішекті қаптаған клеткалардың қабырғаларына жабысып, жасушаға енетін молекула, хлор иондарының және осы иондардан кейінгі судың қалыпты тасымалын бұзады. Бұл аш ішектің жұмысының бірін кері қайтарады. Әдетте ащы ішектегі су не болады? Тырысқақ кезінде не болады деп ойлайсыз?</a:t>
            </a:r>
            <a:endParaRPr/>
          </a:p>
        </p:txBody>
      </p:sp>
      <p:grpSp>
        <p:nvGrpSpPr>
          <p:cNvPr id="548" name="Google Shape;548;p32"/>
          <p:cNvGrpSpPr/>
          <p:nvPr/>
        </p:nvGrpSpPr>
        <p:grpSpPr>
          <a:xfrm>
            <a:off x="-74260" y="6205463"/>
            <a:ext cx="12248972" cy="755702"/>
            <a:chOff x="-1" y="-2"/>
            <a:chExt cx="12248970" cy="755701"/>
          </a:xfrm>
        </p:grpSpPr>
        <p:sp>
          <p:nvSpPr>
            <p:cNvPr id="549" name="Google Shape;549;p32"/>
            <p:cNvSpPr/>
            <p:nvPr/>
          </p:nvSpPr>
          <p:spPr>
            <a:xfrm>
              <a:off x="2797115" y="18571"/>
              <a:ext cx="9451854" cy="684194"/>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550" name="Google Shape;550;p32"/>
            <p:cNvSpPr/>
            <p:nvPr/>
          </p:nvSpPr>
          <p:spPr>
            <a:xfrm>
              <a:off x="58514" y="16860"/>
              <a:ext cx="2922819" cy="738839"/>
            </a:xfrm>
            <a:prstGeom prst="rect">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551" name="Google Shape;551;p32"/>
            <p:cNvPicPr preferRelativeResize="0"/>
            <p:nvPr/>
          </p:nvPicPr>
          <p:blipFill rotWithShape="1">
            <a:blip r:embed="rId4">
              <a:alphaModFix/>
            </a:blip>
            <a:srcRect b="0" l="0" r="0" t="0"/>
            <a:stretch/>
          </p:blipFill>
          <p:spPr>
            <a:xfrm>
              <a:off x="-1" y="-2"/>
              <a:ext cx="704327" cy="613871"/>
            </a:xfrm>
            <a:prstGeom prst="rect">
              <a:avLst/>
            </a:prstGeom>
            <a:noFill/>
            <a:ln>
              <a:noFill/>
            </a:ln>
          </p:spPr>
        </p:pic>
        <p:sp>
          <p:nvSpPr>
            <p:cNvPr id="552" name="Google Shape;552;p32"/>
            <p:cNvSpPr txBox="1"/>
            <p:nvPr/>
          </p:nvSpPr>
          <p:spPr>
            <a:xfrm>
              <a:off x="696107" y="153863"/>
              <a:ext cx="2223691"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Tree>
  </p:cSld>
  <p:clrMapOvr>
    <a:masterClrMapping/>
  </p:clrMapOvr>
  <mc:AlternateContent>
    <mc:Choice Requires="p14">
      <p:transition spd="slow" p14:dur="12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41"/>
                                        </p:tgtEl>
                                        <p:attrNameLst>
                                          <p:attrName>style.visibility</p:attrName>
                                        </p:attrNameLst>
                                      </p:cBhvr>
                                      <p:to>
                                        <p:strVal val="visible"/>
                                      </p:to>
                                    </p:set>
                                    <p:anim calcmode="lin" valueType="num">
                                      <p:cBhvr additive="base">
                                        <p:cTn dur="300"/>
                                        <p:tgtEl>
                                          <p:spTgt spid="541"/>
                                        </p:tgtEl>
                                        <p:attrNameLst>
                                          <p:attrName>ppt_w</p:attrName>
                                        </p:attrNameLst>
                                      </p:cBhvr>
                                      <p:tavLst>
                                        <p:tav fmla="" tm="0">
                                          <p:val>
                                            <p:strVal val="0"/>
                                          </p:val>
                                        </p:tav>
                                        <p:tav fmla="" tm="100000">
                                          <p:val>
                                            <p:strVal val="#ppt_w"/>
                                          </p:val>
                                        </p:tav>
                                      </p:tavLst>
                                    </p:anim>
                                    <p:anim calcmode="lin" valueType="num">
                                      <p:cBhvr additive="base">
                                        <p:cTn dur="300"/>
                                        <p:tgtEl>
                                          <p:spTgt spid="541"/>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pic>
        <p:nvPicPr>
          <p:cNvPr descr="Screen Shot 2019-08-30 at 11.37.26.png" id="557" name="Google Shape;557;p33"/>
          <p:cNvPicPr preferRelativeResize="0"/>
          <p:nvPr/>
        </p:nvPicPr>
        <p:blipFill rotWithShape="1">
          <a:blip r:embed="rId3">
            <a:alphaModFix/>
          </a:blip>
          <a:srcRect b="0" l="0" r="0" t="0"/>
          <a:stretch/>
        </p:blipFill>
        <p:spPr>
          <a:xfrm>
            <a:off x="252514" y="301029"/>
            <a:ext cx="4841423" cy="6255935"/>
          </a:xfrm>
          <a:prstGeom prst="rect">
            <a:avLst/>
          </a:prstGeom>
          <a:noFill/>
          <a:ln>
            <a:noFill/>
          </a:ln>
        </p:spPr>
      </p:pic>
      <p:sp>
        <p:nvSpPr>
          <p:cNvPr id="558" name="Google Shape;558;p33"/>
          <p:cNvSpPr txBox="1"/>
          <p:nvPr/>
        </p:nvSpPr>
        <p:spPr>
          <a:xfrm>
            <a:off x="5196075" y="281443"/>
            <a:ext cx="3230840" cy="1267461"/>
          </a:xfrm>
          <a:prstGeom prst="rect">
            <a:avLst/>
          </a:prstGeom>
          <a:noFill/>
          <a:ln>
            <a:noFill/>
          </a:ln>
        </p:spPr>
        <p:txBody>
          <a:bodyPr anchorCtr="0" anchor="ctr" bIns="50800" lIns="50800" spcFirstLastPara="1" rIns="50800" wrap="square" tIns="50800">
            <a:spAutoFit/>
          </a:bodyPr>
          <a:lstStyle/>
          <a:p>
            <a:pPr indent="-425192" lvl="0" marL="531491" marR="0" rtl="0" algn="ctr">
              <a:lnSpc>
                <a:spcPct val="80000"/>
              </a:lnSpc>
              <a:spcBef>
                <a:spcPts val="0"/>
              </a:spcBef>
              <a:spcAft>
                <a:spcPts val="0"/>
              </a:spcAft>
              <a:buClr>
                <a:srgbClr val="000000"/>
              </a:buClr>
              <a:buSzPts val="2400"/>
              <a:buFont typeface="Georgia"/>
              <a:buChar char="❏"/>
            </a:pPr>
            <a:r>
              <a:rPr b="1" i="1" lang="en-US" sz="2400" u="none" cap="none" strike="noStrike">
                <a:solidFill>
                  <a:srgbClr val="000000"/>
                </a:solidFill>
                <a:latin typeface="Georgia"/>
                <a:ea typeface="Georgia"/>
                <a:cs typeface="Georgia"/>
                <a:sym typeface="Georgia"/>
              </a:rPr>
              <a:t>ас қорыту жолдарының жалпы анатомиясы</a:t>
            </a:r>
            <a:endParaRPr/>
          </a:p>
        </p:txBody>
      </p:sp>
      <p:sp>
        <p:nvSpPr>
          <p:cNvPr id="559" name="Google Shape;559;p33"/>
          <p:cNvSpPr txBox="1"/>
          <p:nvPr/>
        </p:nvSpPr>
        <p:spPr>
          <a:xfrm>
            <a:off x="5658146" y="2111939"/>
            <a:ext cx="3434458" cy="3472322"/>
          </a:xfrm>
          <a:prstGeom prst="rect">
            <a:avLst/>
          </a:prstGeom>
          <a:noFill/>
          <a:ln>
            <a:noFill/>
          </a:ln>
        </p:spPr>
        <p:txBody>
          <a:bodyPr anchorCtr="0" anchor="ctr" bIns="50800" lIns="50800" spcFirstLastPara="1" rIns="50800" wrap="square" tIns="50800">
            <a:spAutoFit/>
          </a:bodyPr>
          <a:lstStyle/>
          <a:p>
            <a:pPr indent="-342899" lvl="0" marL="342899" marR="0" rtl="0" algn="l">
              <a:lnSpc>
                <a:spcPct val="100000"/>
              </a:lnSpc>
              <a:spcBef>
                <a:spcPts val="0"/>
              </a:spcBef>
              <a:spcAft>
                <a:spcPts val="0"/>
              </a:spcAft>
              <a:buClr>
                <a:srgbClr val="000000"/>
              </a:buClr>
              <a:buSzPts val="1800"/>
              <a:buFont typeface="Arial"/>
              <a:buChar char="•"/>
            </a:pPr>
            <a:r>
              <a:rPr b="1" i="0" lang="en-US" sz="1800" u="none" cap="none" strike="noStrike">
                <a:solidFill>
                  <a:srgbClr val="000000"/>
                </a:solidFill>
                <a:latin typeface="Arial"/>
                <a:ea typeface="Arial"/>
                <a:cs typeface="Arial"/>
                <a:sym typeface="Arial"/>
              </a:rPr>
              <a:t> Ауыздан Өңешке дейiн</a:t>
            </a:r>
            <a:endParaRPr/>
          </a:p>
          <a:p>
            <a:pPr indent="-228599" lvl="0" marL="342899" marR="0" rtl="0" algn="l">
              <a:lnSpc>
                <a:spcPct val="100000"/>
              </a:lnSpc>
              <a:spcBef>
                <a:spcPts val="700"/>
              </a:spcBef>
              <a:spcAft>
                <a:spcPts val="0"/>
              </a:spcAft>
              <a:buClr>
                <a:srgbClr val="000000"/>
              </a:buClr>
              <a:buSzPts val="1800"/>
              <a:buFont typeface="Arial"/>
              <a:buNone/>
            </a:pPr>
            <a:r>
              <a:t/>
            </a:r>
            <a:endParaRPr b="1" i="0" sz="1800" u="none" cap="none" strike="noStrike">
              <a:solidFill>
                <a:srgbClr val="000000"/>
              </a:solidFill>
              <a:latin typeface="Arial"/>
              <a:ea typeface="Arial"/>
              <a:cs typeface="Arial"/>
              <a:sym typeface="Arial"/>
            </a:endParaRPr>
          </a:p>
          <a:p>
            <a:pPr indent="-342899" lvl="0" marL="342899" marR="0" rtl="0" algn="l">
              <a:lnSpc>
                <a:spcPct val="100000"/>
              </a:lnSpc>
              <a:spcBef>
                <a:spcPts val="700"/>
              </a:spcBef>
              <a:spcAft>
                <a:spcPts val="0"/>
              </a:spcAft>
              <a:buClr>
                <a:srgbClr val="000000"/>
              </a:buClr>
              <a:buSzPts val="1800"/>
              <a:buFont typeface="Arial"/>
              <a:buChar char="•"/>
            </a:pPr>
            <a:r>
              <a:rPr b="1" i="0" lang="en-US" sz="1800" u="none" cap="none" strike="noStrike">
                <a:solidFill>
                  <a:srgbClr val="000000"/>
                </a:solidFill>
                <a:latin typeface="Arial"/>
                <a:ea typeface="Arial"/>
                <a:cs typeface="Arial"/>
                <a:sym typeface="Arial"/>
              </a:rPr>
              <a:t>Асқазан</a:t>
            </a:r>
            <a:endParaRPr/>
          </a:p>
          <a:p>
            <a:pPr indent="-228599" lvl="0" marL="342899" marR="0" rtl="0" algn="l">
              <a:lnSpc>
                <a:spcPct val="100000"/>
              </a:lnSpc>
              <a:spcBef>
                <a:spcPts val="700"/>
              </a:spcBef>
              <a:spcAft>
                <a:spcPts val="0"/>
              </a:spcAft>
              <a:buClr>
                <a:srgbClr val="000000"/>
              </a:buClr>
              <a:buSzPts val="1800"/>
              <a:buFont typeface="Arial"/>
              <a:buNone/>
            </a:pPr>
            <a:r>
              <a:t/>
            </a:r>
            <a:endParaRPr b="1" i="0" sz="1800" u="none" cap="none" strike="noStrike">
              <a:solidFill>
                <a:srgbClr val="000000"/>
              </a:solidFill>
              <a:latin typeface="Arial"/>
              <a:ea typeface="Arial"/>
              <a:cs typeface="Arial"/>
              <a:sym typeface="Arial"/>
            </a:endParaRPr>
          </a:p>
          <a:p>
            <a:pPr indent="-342899" lvl="0" marL="342899" marR="0" rtl="0" algn="l">
              <a:lnSpc>
                <a:spcPct val="100000"/>
              </a:lnSpc>
              <a:spcBef>
                <a:spcPts val="700"/>
              </a:spcBef>
              <a:spcAft>
                <a:spcPts val="0"/>
              </a:spcAft>
              <a:buClr>
                <a:srgbClr val="000000"/>
              </a:buClr>
              <a:buSzPts val="1800"/>
              <a:buFont typeface="Arial"/>
              <a:buChar char="•"/>
            </a:pPr>
            <a:r>
              <a:rPr b="1" i="0" lang="en-US" sz="1800" u="none" cap="none" strike="noStrike">
                <a:solidFill>
                  <a:srgbClr val="000000"/>
                </a:solidFill>
                <a:latin typeface="Arial"/>
                <a:ea typeface="Arial"/>
                <a:cs typeface="Arial"/>
                <a:sym typeface="Arial"/>
              </a:rPr>
              <a:t>Бауыр, өт қабы және ұйқы безі</a:t>
            </a:r>
            <a:endParaRPr/>
          </a:p>
          <a:p>
            <a:pPr indent="-228599" lvl="0" marL="342899" marR="0" rtl="0" algn="l">
              <a:lnSpc>
                <a:spcPct val="100000"/>
              </a:lnSpc>
              <a:spcBef>
                <a:spcPts val="700"/>
              </a:spcBef>
              <a:spcAft>
                <a:spcPts val="0"/>
              </a:spcAft>
              <a:buClr>
                <a:srgbClr val="000000"/>
              </a:buClr>
              <a:buSzPts val="1800"/>
              <a:buFont typeface="Arial"/>
              <a:buNone/>
            </a:pPr>
            <a:r>
              <a:t/>
            </a:r>
            <a:endParaRPr b="1" i="0" sz="1800" u="none" cap="none" strike="noStrike">
              <a:solidFill>
                <a:srgbClr val="000000"/>
              </a:solidFill>
              <a:latin typeface="Arial"/>
              <a:ea typeface="Arial"/>
              <a:cs typeface="Arial"/>
              <a:sym typeface="Arial"/>
            </a:endParaRPr>
          </a:p>
          <a:p>
            <a:pPr indent="-342899" lvl="0" marL="342899" marR="0" rtl="0" algn="l">
              <a:lnSpc>
                <a:spcPct val="100000"/>
              </a:lnSpc>
              <a:spcBef>
                <a:spcPts val="700"/>
              </a:spcBef>
              <a:spcAft>
                <a:spcPts val="0"/>
              </a:spcAft>
              <a:buClr>
                <a:srgbClr val="000000"/>
              </a:buClr>
              <a:buSzPts val="1800"/>
              <a:buFont typeface="Arial"/>
              <a:buChar char="•"/>
            </a:pPr>
            <a:r>
              <a:rPr b="1" i="0" lang="en-US" sz="1800" u="none" cap="none" strike="noStrike">
                <a:solidFill>
                  <a:srgbClr val="000000"/>
                </a:solidFill>
                <a:latin typeface="Arial"/>
                <a:ea typeface="Arial"/>
                <a:cs typeface="Arial"/>
                <a:sym typeface="Arial"/>
              </a:rPr>
              <a:t>Шағын ішек</a:t>
            </a:r>
            <a:endParaRPr/>
          </a:p>
          <a:p>
            <a:pPr indent="-228599" lvl="0" marL="342899" marR="0" rtl="0" algn="l">
              <a:lnSpc>
                <a:spcPct val="100000"/>
              </a:lnSpc>
              <a:spcBef>
                <a:spcPts val="700"/>
              </a:spcBef>
              <a:spcAft>
                <a:spcPts val="0"/>
              </a:spcAft>
              <a:buClr>
                <a:srgbClr val="000000"/>
              </a:buClr>
              <a:buSzPts val="1800"/>
              <a:buFont typeface="Arial"/>
              <a:buNone/>
            </a:pPr>
            <a:r>
              <a:t/>
            </a:r>
            <a:endParaRPr b="1" i="0" sz="1800" u="none" cap="none" strike="noStrike">
              <a:solidFill>
                <a:srgbClr val="000000"/>
              </a:solidFill>
              <a:latin typeface="Arial"/>
              <a:ea typeface="Arial"/>
              <a:cs typeface="Arial"/>
              <a:sym typeface="Arial"/>
            </a:endParaRPr>
          </a:p>
          <a:p>
            <a:pPr indent="-342899" lvl="0" marL="342899" marR="0" rtl="0" algn="l">
              <a:lnSpc>
                <a:spcPct val="100000"/>
              </a:lnSpc>
              <a:spcBef>
                <a:spcPts val="700"/>
              </a:spcBef>
              <a:spcAft>
                <a:spcPts val="0"/>
              </a:spcAft>
              <a:buClr>
                <a:srgbClr val="000000"/>
              </a:buClr>
              <a:buSzPts val="1800"/>
              <a:buFont typeface="Arial"/>
              <a:buChar char="•"/>
            </a:pPr>
            <a:r>
              <a:rPr b="1" i="0" lang="en-US" sz="1800" u="none" cap="none" strike="noStrike">
                <a:solidFill>
                  <a:srgbClr val="000000"/>
                </a:solidFill>
                <a:latin typeface="Arial"/>
                <a:ea typeface="Arial"/>
                <a:cs typeface="Arial"/>
                <a:sym typeface="Arial"/>
              </a:rPr>
              <a:t>Тоқ ішек</a:t>
            </a:r>
            <a:endParaRPr/>
          </a:p>
        </p:txBody>
      </p:sp>
      <p:sp>
        <p:nvSpPr>
          <p:cNvPr id="560" name="Google Shape;560;p33"/>
          <p:cNvSpPr txBox="1"/>
          <p:nvPr/>
        </p:nvSpPr>
        <p:spPr>
          <a:xfrm>
            <a:off x="857500" y="6515037"/>
            <a:ext cx="3333063" cy="241301"/>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444444"/>
              </a:buClr>
              <a:buSzPts val="900"/>
              <a:buFont typeface="Helvetica Neue"/>
              <a:buNone/>
            </a:pPr>
            <a:r>
              <a:rPr b="0" i="0" lang="en-US" sz="900" u="none" cap="none" strike="noStrike">
                <a:solidFill>
                  <a:srgbClr val="444444"/>
                </a:solidFill>
                <a:latin typeface="Helvetica Neue"/>
                <a:ea typeface="Helvetica Neue"/>
                <a:cs typeface="Helvetica Neue"/>
                <a:sym typeface="Helvetica Neue"/>
              </a:rPr>
              <a:t>Figure from: Saladin, Anatomy &amp; Physiology, McGraw Hill, 2018</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4" name="Shape 564"/>
        <p:cNvGrpSpPr/>
        <p:nvPr/>
      </p:nvGrpSpPr>
      <p:grpSpPr>
        <a:xfrm>
          <a:off x="0" y="0"/>
          <a:ext cx="0" cy="0"/>
          <a:chOff x="0" y="0"/>
          <a:chExt cx="0" cy="0"/>
        </a:xfrm>
      </p:grpSpPr>
      <p:sp>
        <p:nvSpPr>
          <p:cNvPr id="565" name="Google Shape;565;p34"/>
          <p:cNvSpPr txBox="1"/>
          <p:nvPr>
            <p:ph idx="4294967295" type="sldNum"/>
          </p:nvPr>
        </p:nvSpPr>
        <p:spPr>
          <a:xfrm>
            <a:off x="8842091" y="6324600"/>
            <a:ext cx="301907" cy="288822"/>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566" name="Google Shape;566;p34"/>
          <p:cNvSpPr txBox="1"/>
          <p:nvPr>
            <p:ph idx="4294967295" type="title"/>
          </p:nvPr>
        </p:nvSpPr>
        <p:spPr>
          <a:xfrm>
            <a:off x="-1967129" y="148208"/>
            <a:ext cx="9144003" cy="944564"/>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1" lang="en-US" sz="4400"/>
              <a:t>Ауыз қуысы</a:t>
            </a:r>
            <a:endParaRPr/>
          </a:p>
        </p:txBody>
      </p:sp>
      <p:sp>
        <p:nvSpPr>
          <p:cNvPr id="567" name="Google Shape;567;p34"/>
          <p:cNvSpPr txBox="1"/>
          <p:nvPr>
            <p:ph idx="4294967295" type="body"/>
          </p:nvPr>
        </p:nvSpPr>
        <p:spPr>
          <a:xfrm>
            <a:off x="531609" y="1374899"/>
            <a:ext cx="8458201" cy="5927726"/>
          </a:xfrm>
          <a:prstGeom prst="rect">
            <a:avLst/>
          </a:prstGeom>
          <a:noFill/>
          <a:ln>
            <a:noFill/>
          </a:ln>
        </p:spPr>
        <p:txBody>
          <a:bodyPr anchorCtr="0" anchor="t" bIns="45700" lIns="45700" spcFirstLastPara="1" rIns="45700" wrap="square" tIns="45700">
            <a:normAutofit/>
          </a:bodyPr>
          <a:lstStyle/>
          <a:p>
            <a:pPr indent="-342900" lvl="0" marL="342900" rtl="0" algn="l">
              <a:lnSpc>
                <a:spcPct val="100000"/>
              </a:lnSpc>
              <a:spcBef>
                <a:spcPts val="0"/>
              </a:spcBef>
              <a:spcAft>
                <a:spcPts val="0"/>
              </a:spcAft>
              <a:buClr>
                <a:srgbClr val="000000"/>
              </a:buClr>
              <a:buSzPts val="2400"/>
              <a:buFont typeface="Arial"/>
              <a:buChar char="•"/>
            </a:pPr>
            <a:r>
              <a:rPr b="1" lang="en-US"/>
              <a:t>ауыз қуысы</a:t>
            </a:r>
            <a:r>
              <a:rPr lang="en-US">
                <a:solidFill>
                  <a:srgbClr val="000000"/>
                </a:solidFill>
              </a:rPr>
              <a:t> - ауыз қуысы, немесе щек қуысы, щекпен, ернімен, таңдаймен және тілмен қоршалған</a:t>
            </a:r>
            <a:endParaRPr/>
          </a:p>
          <a:p>
            <a:pPr indent="-342900" lvl="0" marL="342900" rtl="0" algn="l">
              <a:lnSpc>
                <a:spcPct val="100000"/>
              </a:lnSpc>
              <a:spcBef>
                <a:spcPts val="500"/>
              </a:spcBef>
              <a:spcAft>
                <a:spcPts val="0"/>
              </a:spcAft>
              <a:buClr>
                <a:srgbClr val="000000"/>
              </a:buClr>
              <a:buSzPts val="2400"/>
              <a:buFont typeface="Arial"/>
              <a:buChar char="•"/>
            </a:pPr>
            <a:r>
              <a:rPr b="1" lang="en-US"/>
              <a:t>orауыз қуысы саңылауы </a:t>
            </a:r>
            <a:r>
              <a:rPr lang="en-US">
                <a:solidFill>
                  <a:srgbClr val="000000"/>
                </a:solidFill>
              </a:rPr>
              <a:t>- еріндер арасындағы алдыңғы тесік</a:t>
            </a:r>
            <a:endParaRPr/>
          </a:p>
          <a:p>
            <a:pPr indent="-190500" lvl="0" marL="342900" rtl="0" algn="l">
              <a:lnSpc>
                <a:spcPct val="100000"/>
              </a:lnSpc>
              <a:spcBef>
                <a:spcPts val="700"/>
              </a:spcBef>
              <a:spcAft>
                <a:spcPts val="0"/>
              </a:spcAft>
              <a:buClr>
                <a:srgbClr val="000000"/>
              </a:buClr>
              <a:buSzPts val="2400"/>
              <a:buFont typeface="Arial"/>
              <a:buNone/>
            </a:pPr>
            <a:r>
              <a:t/>
            </a:r>
            <a:endParaRPr>
              <a:solidFill>
                <a:srgbClr val="000000"/>
              </a:solidFill>
            </a:endParaRPr>
          </a:p>
          <a:p>
            <a:pPr indent="-342900" lvl="0" marL="342900" rtl="0" algn="l">
              <a:lnSpc>
                <a:spcPct val="100000"/>
              </a:lnSpc>
              <a:spcBef>
                <a:spcPts val="500"/>
              </a:spcBef>
              <a:spcAft>
                <a:spcPts val="0"/>
              </a:spcAft>
              <a:buClr>
                <a:srgbClr val="000000"/>
              </a:buClr>
              <a:buSzPts val="2400"/>
              <a:buFont typeface="Arial"/>
              <a:buChar char="•"/>
            </a:pPr>
            <a:r>
              <a:rPr b="0" lang="en-US"/>
              <a:t>крандар - жұлдырудың артқы ашылуы</a:t>
            </a:r>
            <a:endParaRPr/>
          </a:p>
          <a:p>
            <a:pPr indent="-190500" lvl="0" marL="342900" rtl="0" algn="l">
              <a:lnSpc>
                <a:spcPct val="100000"/>
              </a:lnSpc>
              <a:spcBef>
                <a:spcPts val="700"/>
              </a:spcBef>
              <a:spcAft>
                <a:spcPts val="0"/>
              </a:spcAft>
              <a:buClr>
                <a:srgbClr val="000000"/>
              </a:buClr>
              <a:buSzPts val="2400"/>
              <a:buFont typeface="Arial"/>
              <a:buNone/>
            </a:pPr>
            <a:r>
              <a:t/>
            </a:r>
            <a:endParaRPr b="0"/>
          </a:p>
          <a:p>
            <a:pPr indent="-342900" lvl="0" marL="342900" rtl="0" algn="l">
              <a:lnSpc>
                <a:spcPct val="100000"/>
              </a:lnSpc>
              <a:spcBef>
                <a:spcPts val="500"/>
              </a:spcBef>
              <a:spcAft>
                <a:spcPts val="0"/>
              </a:spcAft>
              <a:buClr>
                <a:srgbClr val="000000"/>
              </a:buClr>
              <a:buSzPts val="2400"/>
              <a:buFont typeface="Arial"/>
              <a:buChar char="•"/>
            </a:pPr>
            <a:r>
              <a:rPr b="1" lang="en-US">
                <a:solidFill>
                  <a:srgbClr val="000000"/>
                </a:solidFill>
              </a:rPr>
              <a:t>функциялар:</a:t>
            </a:r>
            <a:r>
              <a:rPr b="0" lang="en-US"/>
              <a:t>:</a:t>
            </a:r>
            <a:endParaRPr/>
          </a:p>
          <a:p>
            <a:pPr indent="-334210" lvl="1" marL="969210" rtl="0" algn="l">
              <a:lnSpc>
                <a:spcPct val="100000"/>
              </a:lnSpc>
              <a:spcBef>
                <a:spcPts val="0"/>
              </a:spcBef>
              <a:spcAft>
                <a:spcPts val="0"/>
              </a:spcAft>
              <a:buClr>
                <a:srgbClr val="000000"/>
              </a:buClr>
              <a:buSzPts val="2000"/>
              <a:buFont typeface="Arial"/>
              <a:buAutoNum type="alphaUcPeriod"/>
            </a:pPr>
            <a:r>
              <a:rPr lang="en-US" sz="2000">
                <a:solidFill>
                  <a:srgbClr val="000000"/>
                </a:solidFill>
              </a:rPr>
              <a:t>қабылдау (тамақ қабылдау)</a:t>
            </a:r>
            <a:endParaRPr/>
          </a:p>
          <a:p>
            <a:pPr indent="-334210" lvl="1" marL="969210" rtl="0" algn="l">
              <a:lnSpc>
                <a:spcPct val="100000"/>
              </a:lnSpc>
              <a:spcBef>
                <a:spcPts val="0"/>
              </a:spcBef>
              <a:spcAft>
                <a:spcPts val="0"/>
              </a:spcAft>
              <a:buClr>
                <a:srgbClr val="000000"/>
              </a:buClr>
              <a:buSzPts val="2000"/>
              <a:buFont typeface="Arial"/>
              <a:buAutoNum type="alphaUcPeriod"/>
            </a:pPr>
            <a:r>
              <a:rPr lang="en-US" sz="2000">
                <a:solidFill>
                  <a:srgbClr val="000000"/>
                </a:solidFill>
              </a:rPr>
              <a:t>тағамға деген басқа сенсорлық реакциялар - шайнау және химиялық ас қорыту</a:t>
            </a:r>
            <a:endParaRPr/>
          </a:p>
          <a:p>
            <a:pPr indent="-334210" lvl="1" marL="969210" rtl="0" algn="l">
              <a:lnSpc>
                <a:spcPct val="100000"/>
              </a:lnSpc>
              <a:spcBef>
                <a:spcPts val="0"/>
              </a:spcBef>
              <a:spcAft>
                <a:spcPts val="0"/>
              </a:spcAft>
              <a:buClr>
                <a:srgbClr val="000000"/>
              </a:buClr>
              <a:buSzPts val="2000"/>
              <a:buFont typeface="Arial"/>
              <a:buAutoNum type="alphaUcPeriod"/>
            </a:pPr>
            <a:r>
              <a:rPr lang="en-US" sz="2000">
                <a:solidFill>
                  <a:srgbClr val="000000"/>
                </a:solidFill>
              </a:rPr>
              <a:t>жұтылу, сөйлеу және тыныс алу</a:t>
            </a:r>
            <a:endParaRPr/>
          </a:p>
        </p:txBody>
      </p:sp>
    </p:spTree>
  </p:cSld>
  <p:clrMapOvr>
    <a:masterClrMapping/>
  </p:clrMapOvr>
  <mc:AlternateContent>
    <mc:Choice Requires="p14">
      <p:transition spd="slow" p14:dur="1200">
        <p:fade/>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1" name="Shape 571"/>
        <p:cNvGrpSpPr/>
        <p:nvPr/>
      </p:nvGrpSpPr>
      <p:grpSpPr>
        <a:xfrm>
          <a:off x="0" y="0"/>
          <a:ext cx="0" cy="0"/>
          <a:chOff x="0" y="0"/>
          <a:chExt cx="0" cy="0"/>
        </a:xfrm>
      </p:grpSpPr>
      <p:pic>
        <p:nvPicPr>
          <p:cNvPr descr="Screen Shot 2020-09-10 at 15.20.17.png" id="572" name="Google Shape;572;p35"/>
          <p:cNvPicPr preferRelativeResize="0"/>
          <p:nvPr/>
        </p:nvPicPr>
        <p:blipFill rotWithShape="1">
          <a:blip r:embed="rId3">
            <a:alphaModFix/>
          </a:blip>
          <a:srcRect b="0" l="0" r="0" t="0"/>
          <a:stretch/>
        </p:blipFill>
        <p:spPr>
          <a:xfrm>
            <a:off x="1640476" y="328182"/>
            <a:ext cx="5863048" cy="5695966"/>
          </a:xfrm>
          <a:prstGeom prst="rect">
            <a:avLst/>
          </a:prstGeom>
          <a:noFill/>
          <a:ln>
            <a:noFill/>
          </a:ln>
        </p:spPr>
      </p:pic>
      <p:sp>
        <p:nvSpPr>
          <p:cNvPr id="573" name="Google Shape;573;p35"/>
          <p:cNvSpPr txBox="1"/>
          <p:nvPr/>
        </p:nvSpPr>
        <p:spPr>
          <a:xfrm>
            <a:off x="1518014" y="6110522"/>
            <a:ext cx="6337019" cy="320039"/>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Arial"/>
                <a:ea typeface="Arial"/>
                <a:cs typeface="Arial"/>
                <a:sym typeface="Arial"/>
              </a:rPr>
              <a:t>Copyright © The McGraw-Hill Companies, Inc. Permission required for reproduction or display.</a:t>
            </a:r>
            <a:endParaRPr/>
          </a:p>
          <a:p>
            <a:pPr indent="0" lvl="0" marL="0" marR="0" rtl="0" algn="l">
              <a:lnSpc>
                <a:spcPct val="100000"/>
              </a:lnSpc>
              <a:spcBef>
                <a:spcPts val="0"/>
              </a:spcBef>
              <a:spcAft>
                <a:spcPts val="0"/>
              </a:spcAft>
              <a:buClr>
                <a:srgbClr val="444444"/>
              </a:buClr>
              <a:buSzPts val="900"/>
              <a:buFont typeface="Helvetica Neue"/>
              <a:buNone/>
            </a:pPr>
            <a:r>
              <a:rPr b="0" i="0" lang="en-US" sz="900" u="none" cap="none" strike="noStrike">
                <a:solidFill>
                  <a:srgbClr val="444444"/>
                </a:solidFill>
                <a:latin typeface="Helvetica Neue"/>
                <a:ea typeface="Helvetica Neue"/>
                <a:cs typeface="Helvetica Neue"/>
                <a:sym typeface="Helvetica Neue"/>
              </a:rPr>
              <a:t>Figure from: Saladin, Anatomy &amp; Physiology, McGraw Hill, 2018</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sp>
        <p:nvSpPr>
          <p:cNvPr id="578" name="Google Shape;578;p36"/>
          <p:cNvSpPr txBox="1"/>
          <p:nvPr>
            <p:ph idx="4294967295" type="sldNum"/>
          </p:nvPr>
        </p:nvSpPr>
        <p:spPr>
          <a:xfrm>
            <a:off x="8842091" y="6324600"/>
            <a:ext cx="301907" cy="288822"/>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579" name="Google Shape;579;p36"/>
          <p:cNvSpPr txBox="1"/>
          <p:nvPr>
            <p:ph idx="4294967295" type="title"/>
          </p:nvPr>
        </p:nvSpPr>
        <p:spPr>
          <a:xfrm>
            <a:off x="-2" y="0"/>
            <a:ext cx="9144004" cy="1127125"/>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1" lang="en-US" sz="4400"/>
              <a:t>Бет және ерін</a:t>
            </a:r>
            <a:endParaRPr/>
          </a:p>
        </p:txBody>
      </p:sp>
      <p:grpSp>
        <p:nvGrpSpPr>
          <p:cNvPr id="580" name="Google Shape;580;p36"/>
          <p:cNvGrpSpPr/>
          <p:nvPr/>
        </p:nvGrpSpPr>
        <p:grpSpPr>
          <a:xfrm>
            <a:off x="-74260" y="6205463"/>
            <a:ext cx="12248972" cy="755702"/>
            <a:chOff x="-1" y="-2"/>
            <a:chExt cx="12248970" cy="755701"/>
          </a:xfrm>
        </p:grpSpPr>
        <p:sp>
          <p:nvSpPr>
            <p:cNvPr id="581" name="Google Shape;581;p36"/>
            <p:cNvSpPr/>
            <p:nvPr/>
          </p:nvSpPr>
          <p:spPr>
            <a:xfrm>
              <a:off x="2797115" y="18571"/>
              <a:ext cx="9451854" cy="684194"/>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582" name="Google Shape;582;p36"/>
            <p:cNvSpPr/>
            <p:nvPr/>
          </p:nvSpPr>
          <p:spPr>
            <a:xfrm>
              <a:off x="58514" y="16860"/>
              <a:ext cx="2922819" cy="738839"/>
            </a:xfrm>
            <a:prstGeom prst="rect">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583" name="Google Shape;583;p36"/>
            <p:cNvPicPr preferRelativeResize="0"/>
            <p:nvPr/>
          </p:nvPicPr>
          <p:blipFill rotWithShape="1">
            <a:blip r:embed="rId3">
              <a:alphaModFix/>
            </a:blip>
            <a:srcRect b="0" l="0" r="0" t="0"/>
            <a:stretch/>
          </p:blipFill>
          <p:spPr>
            <a:xfrm>
              <a:off x="-1" y="-2"/>
              <a:ext cx="704327" cy="613871"/>
            </a:xfrm>
            <a:prstGeom prst="rect">
              <a:avLst/>
            </a:prstGeom>
            <a:noFill/>
            <a:ln>
              <a:noFill/>
            </a:ln>
          </p:spPr>
        </p:pic>
        <p:sp>
          <p:nvSpPr>
            <p:cNvPr id="584" name="Google Shape;584;p36"/>
            <p:cNvSpPr txBox="1"/>
            <p:nvPr/>
          </p:nvSpPr>
          <p:spPr>
            <a:xfrm>
              <a:off x="696107" y="153863"/>
              <a:ext cx="2223691"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
        <p:nvSpPr>
          <p:cNvPr id="585" name="Google Shape;585;p36"/>
          <p:cNvSpPr txBox="1"/>
          <p:nvPr/>
        </p:nvSpPr>
        <p:spPr>
          <a:xfrm>
            <a:off x="1749098" y="2547563"/>
            <a:ext cx="7062887" cy="496368"/>
          </a:xfrm>
          <a:prstGeom prst="rect">
            <a:avLst/>
          </a:prstGeom>
          <a:noFill/>
          <a:ln>
            <a:noFill/>
          </a:ln>
        </p:spPr>
        <p:txBody>
          <a:bodyPr anchorCtr="0" anchor="ctr" bIns="50800" lIns="50800" spcFirstLastPara="1" rIns="50800" wrap="square" tIns="50800">
            <a:spAutoFit/>
          </a:bodyPr>
          <a:lstStyle/>
          <a:p>
            <a:pPr indent="-342900" lvl="0" marL="342900" marR="0" rtl="0" algn="just">
              <a:lnSpc>
                <a:spcPct val="90000"/>
              </a:lnSpc>
              <a:spcBef>
                <a:spcPts val="0"/>
              </a:spcBef>
              <a:spcAft>
                <a:spcPts val="0"/>
              </a:spcAft>
              <a:buClr>
                <a:srgbClr val="000000"/>
              </a:buClr>
              <a:buSzPts val="2800"/>
              <a:buFont typeface="Arial"/>
              <a:buChar char="•"/>
            </a:pPr>
            <a:r>
              <a:rPr b="1" i="0" lang="en-US" sz="2800" u="none" cap="none" strike="noStrike">
                <a:solidFill>
                  <a:srgbClr val="000000"/>
                </a:solidFill>
                <a:latin typeface="Arial"/>
                <a:ea typeface="Arial"/>
                <a:cs typeface="Arial"/>
                <a:sym typeface="Arial"/>
              </a:rPr>
              <a:t>Ерін мен Беттің қызметі қандай ?</a:t>
            </a:r>
            <a:endParaRPr/>
          </a:p>
        </p:txBody>
      </p:sp>
      <p:grpSp>
        <p:nvGrpSpPr>
          <p:cNvPr id="586" name="Google Shape;586;p36"/>
          <p:cNvGrpSpPr/>
          <p:nvPr/>
        </p:nvGrpSpPr>
        <p:grpSpPr>
          <a:xfrm>
            <a:off x="601858" y="2292075"/>
            <a:ext cx="980377" cy="1007343"/>
            <a:chOff x="-1" y="-2"/>
            <a:chExt cx="980375" cy="1007341"/>
          </a:xfrm>
        </p:grpSpPr>
        <p:sp>
          <p:nvSpPr>
            <p:cNvPr id="587" name="Google Shape;587;p36"/>
            <p:cNvSpPr/>
            <p:nvPr/>
          </p:nvSpPr>
          <p:spPr>
            <a:xfrm>
              <a:off x="-1" y="-2"/>
              <a:ext cx="980375" cy="1007341"/>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sp>
          <p:nvSpPr>
            <p:cNvPr id="588" name="Google Shape;588;p36"/>
            <p:cNvSpPr/>
            <p:nvPr/>
          </p:nvSpPr>
          <p:spPr>
            <a:xfrm>
              <a:off x="165066" y="169585"/>
              <a:ext cx="650361" cy="668151"/>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grpSp>
          <p:nvGrpSpPr>
            <p:cNvPr id="589" name="Google Shape;589;p36"/>
            <p:cNvGrpSpPr/>
            <p:nvPr/>
          </p:nvGrpSpPr>
          <p:grpSpPr>
            <a:xfrm>
              <a:off x="142133" y="146024"/>
              <a:ext cx="696259" cy="715335"/>
              <a:chOff x="-2" y="-2"/>
              <a:chExt cx="696258" cy="715334"/>
            </a:xfrm>
          </p:grpSpPr>
          <p:sp>
            <p:nvSpPr>
              <p:cNvPr id="590" name="Google Shape;590;p36"/>
              <p:cNvSpPr/>
              <p:nvPr/>
            </p:nvSpPr>
            <p:spPr>
              <a:xfrm>
                <a:off x="-2" y="-1"/>
                <a:ext cx="696256" cy="715328"/>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1200"/>
                  <a:buFont typeface="Trebuchet MS"/>
                  <a:buNone/>
                </a:pPr>
                <a:r>
                  <a:t/>
                </a:r>
                <a:endParaRPr b="0" i="0" sz="1200" u="none" cap="none" strike="noStrike">
                  <a:solidFill>
                    <a:srgbClr val="000000"/>
                  </a:solidFill>
                  <a:latin typeface="Trebuchet MS"/>
                  <a:ea typeface="Trebuchet MS"/>
                  <a:cs typeface="Trebuchet MS"/>
                  <a:sym typeface="Trebuchet MS"/>
                </a:endParaRPr>
              </a:p>
            </p:txBody>
          </p:sp>
          <p:pic>
            <p:nvPicPr>
              <p:cNvPr descr="image3.png" id="591" name="Google Shape;591;p36"/>
              <p:cNvPicPr preferRelativeResize="0"/>
              <p:nvPr/>
            </p:nvPicPr>
            <p:blipFill rotWithShape="1">
              <a:blip r:embed="rId4">
                <a:alphaModFix/>
              </a:blip>
              <a:srcRect b="0" l="0" r="0" t="0"/>
              <a:stretch/>
            </p:blipFill>
            <p:spPr>
              <a:xfrm>
                <a:off x="2" y="-2"/>
                <a:ext cx="696254" cy="715334"/>
              </a:xfrm>
              <a:prstGeom prst="rect">
                <a:avLst/>
              </a:prstGeom>
              <a:noFill/>
              <a:ln>
                <a:noFill/>
              </a:ln>
            </p:spPr>
          </p:pic>
        </p:grpSp>
      </p:grpSp>
    </p:spTree>
  </p:cSld>
  <p:clrMapOvr>
    <a:masterClrMapping/>
  </p:clrMapOvr>
  <mc:AlternateContent>
    <mc:Choice Requires="p14">
      <p:transition spd="slow" p14:dur="12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86"/>
                                        </p:tgtEl>
                                        <p:attrNameLst>
                                          <p:attrName>style.visibility</p:attrName>
                                        </p:attrNameLst>
                                      </p:cBhvr>
                                      <p:to>
                                        <p:strVal val="visible"/>
                                      </p:to>
                                    </p:set>
                                    <p:anim calcmode="lin" valueType="num">
                                      <p:cBhvr additive="base">
                                        <p:cTn dur="300"/>
                                        <p:tgtEl>
                                          <p:spTgt spid="586"/>
                                        </p:tgtEl>
                                        <p:attrNameLst>
                                          <p:attrName>ppt_w</p:attrName>
                                        </p:attrNameLst>
                                      </p:cBhvr>
                                      <p:tavLst>
                                        <p:tav fmla="" tm="0">
                                          <p:val>
                                            <p:strVal val="0"/>
                                          </p:val>
                                        </p:tav>
                                        <p:tav fmla="" tm="100000">
                                          <p:val>
                                            <p:strVal val="#ppt_w"/>
                                          </p:val>
                                        </p:tav>
                                      </p:tavLst>
                                    </p:anim>
                                    <p:anim calcmode="lin" valueType="num">
                                      <p:cBhvr additive="base">
                                        <p:cTn dur="300"/>
                                        <p:tgtEl>
                                          <p:spTgt spid="58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5" name="Shape 595"/>
        <p:cNvGrpSpPr/>
        <p:nvPr/>
      </p:nvGrpSpPr>
      <p:grpSpPr>
        <a:xfrm>
          <a:off x="0" y="0"/>
          <a:ext cx="0" cy="0"/>
          <a:chOff x="0" y="0"/>
          <a:chExt cx="0" cy="0"/>
        </a:xfrm>
      </p:grpSpPr>
      <p:sp>
        <p:nvSpPr>
          <p:cNvPr id="596" name="Google Shape;596;p37"/>
          <p:cNvSpPr txBox="1"/>
          <p:nvPr>
            <p:ph idx="4294967295" type="sldNum"/>
          </p:nvPr>
        </p:nvSpPr>
        <p:spPr>
          <a:xfrm>
            <a:off x="8842091" y="6324600"/>
            <a:ext cx="301907" cy="288822"/>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597" name="Google Shape;597;p37"/>
          <p:cNvSpPr txBox="1"/>
          <p:nvPr>
            <p:ph idx="4294967295" type="title"/>
          </p:nvPr>
        </p:nvSpPr>
        <p:spPr>
          <a:xfrm>
            <a:off x="-3112375" y="-146256"/>
            <a:ext cx="9144003" cy="1157289"/>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1" lang="en-US" sz="4400"/>
              <a:t>Тіл</a:t>
            </a:r>
            <a:endParaRPr/>
          </a:p>
        </p:txBody>
      </p:sp>
      <p:sp>
        <p:nvSpPr>
          <p:cNvPr id="598" name="Google Shape;598;p37"/>
          <p:cNvSpPr txBox="1"/>
          <p:nvPr>
            <p:ph idx="4294967295" type="body"/>
          </p:nvPr>
        </p:nvSpPr>
        <p:spPr>
          <a:xfrm>
            <a:off x="357980" y="845343"/>
            <a:ext cx="8428040" cy="5167314"/>
          </a:xfrm>
          <a:prstGeom prst="rect">
            <a:avLst/>
          </a:prstGeom>
          <a:noFill/>
          <a:ln>
            <a:noFill/>
          </a:ln>
        </p:spPr>
        <p:txBody>
          <a:bodyPr anchorCtr="0" anchor="t" bIns="45700" lIns="45700" spcFirstLastPara="1" rIns="45700" wrap="square" tIns="45700">
            <a:normAutofit/>
          </a:bodyPr>
          <a:lstStyle/>
          <a:p>
            <a:pPr indent="-342900" lvl="0" marL="342900" rtl="0" algn="l">
              <a:lnSpc>
                <a:spcPct val="100000"/>
              </a:lnSpc>
              <a:spcBef>
                <a:spcPts val="0"/>
              </a:spcBef>
              <a:spcAft>
                <a:spcPts val="0"/>
              </a:spcAft>
              <a:buClr>
                <a:srgbClr val="000000"/>
              </a:buClr>
              <a:buSzPts val="2400"/>
              <a:buFont typeface="Arial"/>
              <a:buChar char="•"/>
            </a:pPr>
            <a:r>
              <a:rPr b="0" lang="en-US"/>
              <a:t>бұлшықет, көлемді, бірақ керемет епті және сезімтал орган</a:t>
            </a:r>
            <a:endParaRPr b="0"/>
          </a:p>
          <a:p>
            <a:pPr indent="-342900" lvl="0" marL="342900" rtl="0" algn="l">
              <a:lnSpc>
                <a:spcPct val="100000"/>
              </a:lnSpc>
              <a:spcBef>
                <a:spcPts val="500"/>
              </a:spcBef>
              <a:spcAft>
                <a:spcPts val="0"/>
              </a:spcAft>
              <a:buClr>
                <a:srgbClr val="000000"/>
              </a:buClr>
              <a:buSzPts val="2400"/>
              <a:buFont typeface="Arial"/>
              <a:buChar char="•"/>
            </a:pPr>
            <a:r>
              <a:rPr b="1" lang="en-US">
                <a:solidFill>
                  <a:srgbClr val="000000"/>
                </a:solidFill>
              </a:rPr>
              <a:t>Негізгі құрылымдар</a:t>
            </a:r>
            <a:endParaRPr sz="2000"/>
          </a:p>
          <a:p>
            <a:pPr indent="-158750" lvl="1" marL="742950" rtl="0" algn="l">
              <a:lnSpc>
                <a:spcPct val="100000"/>
              </a:lnSpc>
              <a:spcBef>
                <a:spcPts val="0"/>
              </a:spcBef>
              <a:spcAft>
                <a:spcPts val="0"/>
              </a:spcAft>
              <a:buClr>
                <a:srgbClr val="000000"/>
              </a:buClr>
              <a:buSzPts val="2000"/>
              <a:buFont typeface="Arial"/>
              <a:buNone/>
            </a:pPr>
            <a:r>
              <a:t/>
            </a:r>
            <a:endParaRPr sz="2000"/>
          </a:p>
          <a:p>
            <a:pPr indent="-334210" lvl="1" marL="969210" rtl="0" algn="l">
              <a:lnSpc>
                <a:spcPct val="100000"/>
              </a:lnSpc>
              <a:spcBef>
                <a:spcPts val="0"/>
              </a:spcBef>
              <a:spcAft>
                <a:spcPts val="0"/>
              </a:spcAft>
              <a:buClr>
                <a:srgbClr val="000000"/>
              </a:buClr>
              <a:buSzPts val="2000"/>
              <a:buFont typeface="Arial"/>
              <a:buAutoNum type="alphaUcPeriod"/>
            </a:pPr>
            <a:r>
              <a:rPr lang="en-US" sz="2000">
                <a:solidFill>
                  <a:srgbClr val="000000"/>
                </a:solidFill>
              </a:rPr>
              <a:t>қабатты емес қабыршақты эпителий</a:t>
            </a:r>
            <a:endParaRPr/>
          </a:p>
          <a:p>
            <a:pPr indent="-334210" lvl="1" marL="969210" rtl="0" algn="l">
              <a:lnSpc>
                <a:spcPct val="100000"/>
              </a:lnSpc>
              <a:spcBef>
                <a:spcPts val="0"/>
              </a:spcBef>
              <a:spcAft>
                <a:spcPts val="0"/>
              </a:spcAft>
              <a:buClr>
                <a:srgbClr val="000000"/>
              </a:buClr>
              <a:buSzPts val="2000"/>
              <a:buFont typeface="Arial"/>
              <a:buAutoNum type="alphaUcPeriod"/>
            </a:pPr>
            <a:r>
              <a:rPr lang="en-US" sz="2000">
                <a:solidFill>
                  <a:srgbClr val="000000"/>
                </a:solidFill>
              </a:rPr>
              <a:t>тілдік папиллалар</a:t>
            </a:r>
            <a:endParaRPr/>
          </a:p>
          <a:p>
            <a:pPr indent="-334210" lvl="1" marL="969210" rtl="0" algn="l">
              <a:lnSpc>
                <a:spcPct val="100000"/>
              </a:lnSpc>
              <a:spcBef>
                <a:spcPts val="0"/>
              </a:spcBef>
              <a:spcAft>
                <a:spcPts val="0"/>
              </a:spcAft>
              <a:buClr>
                <a:srgbClr val="000000"/>
              </a:buClr>
              <a:buSzPts val="2000"/>
              <a:buFont typeface="Arial"/>
              <a:buAutoNum type="alphaUcPeriod"/>
            </a:pPr>
            <a:r>
              <a:rPr lang="en-US" sz="2000">
                <a:solidFill>
                  <a:srgbClr val="000000"/>
                </a:solidFill>
              </a:rPr>
              <a:t>дене</a:t>
            </a:r>
            <a:endParaRPr/>
          </a:p>
          <a:p>
            <a:pPr indent="-334210" lvl="1" marL="969210" rtl="0" algn="l">
              <a:lnSpc>
                <a:spcPct val="100000"/>
              </a:lnSpc>
              <a:spcBef>
                <a:spcPts val="0"/>
              </a:spcBef>
              <a:spcAft>
                <a:spcPts val="0"/>
              </a:spcAft>
              <a:buClr>
                <a:srgbClr val="000000"/>
              </a:buClr>
              <a:buSzPts val="2000"/>
              <a:buFont typeface="Arial"/>
              <a:buAutoNum type="alphaUcPeriod"/>
            </a:pPr>
            <a:r>
              <a:rPr lang="en-US" sz="2000">
                <a:solidFill>
                  <a:srgbClr val="000000"/>
                </a:solidFill>
              </a:rPr>
              <a:t>root \ vallate papillae</a:t>
            </a:r>
            <a:endParaRPr/>
          </a:p>
          <a:p>
            <a:pPr indent="-334210" lvl="1" marL="969210" rtl="0" algn="l">
              <a:lnSpc>
                <a:spcPct val="100000"/>
              </a:lnSpc>
              <a:spcBef>
                <a:spcPts val="0"/>
              </a:spcBef>
              <a:spcAft>
                <a:spcPts val="0"/>
              </a:spcAft>
              <a:buClr>
                <a:srgbClr val="000000"/>
              </a:buClr>
              <a:buSzPts val="2000"/>
              <a:buFont typeface="Arial"/>
              <a:buAutoNum type="alphaUcPeriod"/>
            </a:pPr>
            <a:r>
              <a:rPr lang="en-US" sz="2000">
                <a:solidFill>
                  <a:srgbClr val="000000"/>
                </a:solidFill>
              </a:rPr>
              <a:t>терминал сулькусы</a:t>
            </a:r>
            <a:endParaRPr/>
          </a:p>
          <a:p>
            <a:pPr indent="-334210" lvl="1" marL="969210" rtl="0" algn="l">
              <a:lnSpc>
                <a:spcPct val="100000"/>
              </a:lnSpc>
              <a:spcBef>
                <a:spcPts val="0"/>
              </a:spcBef>
              <a:spcAft>
                <a:spcPts val="0"/>
              </a:spcAft>
              <a:buClr>
                <a:srgbClr val="000000"/>
              </a:buClr>
              <a:buSzPts val="2000"/>
              <a:buFont typeface="Arial"/>
              <a:buAutoNum type="alphaUcPeriod"/>
            </a:pPr>
            <a:r>
              <a:rPr lang="en-US" sz="2000">
                <a:solidFill>
                  <a:srgbClr val="000000"/>
                </a:solidFill>
              </a:rPr>
              <a:t>тілдік френулум</a:t>
            </a:r>
            <a:endParaRPr/>
          </a:p>
          <a:p>
            <a:pPr indent="-334210" lvl="1" marL="969210" rtl="0" algn="l">
              <a:lnSpc>
                <a:spcPct val="100000"/>
              </a:lnSpc>
              <a:spcBef>
                <a:spcPts val="0"/>
              </a:spcBef>
              <a:spcAft>
                <a:spcPts val="0"/>
              </a:spcAft>
              <a:buClr>
                <a:srgbClr val="000000"/>
              </a:buClr>
              <a:buSzPts val="2000"/>
              <a:buFont typeface="Arial"/>
              <a:buAutoNum type="alphaUcPeriod"/>
            </a:pPr>
            <a:r>
              <a:rPr lang="en-US" sz="2000">
                <a:solidFill>
                  <a:srgbClr val="000000"/>
                </a:solidFill>
              </a:rPr>
              <a:t>ішкі бұлшықеттер</a:t>
            </a:r>
            <a:endParaRPr/>
          </a:p>
          <a:p>
            <a:pPr indent="-334210" lvl="1" marL="969210" rtl="0" algn="l">
              <a:lnSpc>
                <a:spcPct val="100000"/>
              </a:lnSpc>
              <a:spcBef>
                <a:spcPts val="0"/>
              </a:spcBef>
              <a:spcAft>
                <a:spcPts val="0"/>
              </a:spcAft>
              <a:buClr>
                <a:srgbClr val="000000"/>
              </a:buClr>
              <a:buSzPts val="2000"/>
              <a:buFont typeface="Arial"/>
              <a:buAutoNum type="alphaUcPeriod"/>
            </a:pPr>
            <a:r>
              <a:rPr lang="en-US" sz="2000">
                <a:solidFill>
                  <a:srgbClr val="000000"/>
                </a:solidFill>
              </a:rPr>
              <a:t>сыртқы бұлшықеттер</a:t>
            </a:r>
            <a:endParaRPr/>
          </a:p>
          <a:p>
            <a:pPr indent="-334210" lvl="1" marL="969210" rtl="0" algn="l">
              <a:lnSpc>
                <a:spcPct val="100000"/>
              </a:lnSpc>
              <a:spcBef>
                <a:spcPts val="0"/>
              </a:spcBef>
              <a:spcAft>
                <a:spcPts val="0"/>
              </a:spcAft>
              <a:buClr>
                <a:srgbClr val="000000"/>
              </a:buClr>
              <a:buSzPts val="2000"/>
              <a:buFont typeface="Arial"/>
              <a:buAutoNum type="alphaUcPeriod"/>
            </a:pPr>
            <a:r>
              <a:rPr lang="en-US" sz="2000">
                <a:solidFill>
                  <a:srgbClr val="000000"/>
                </a:solidFill>
              </a:rPr>
              <a:t>тіл бездері</a:t>
            </a:r>
            <a:endParaRPr/>
          </a:p>
          <a:p>
            <a:pPr indent="-334210" lvl="1" marL="969210" rtl="0" algn="l">
              <a:lnSpc>
                <a:spcPct val="100000"/>
              </a:lnSpc>
              <a:spcBef>
                <a:spcPts val="0"/>
              </a:spcBef>
              <a:spcAft>
                <a:spcPts val="0"/>
              </a:spcAft>
              <a:buClr>
                <a:srgbClr val="000000"/>
              </a:buClr>
              <a:buSzPts val="2000"/>
              <a:buFont typeface="Arial"/>
              <a:buAutoNum type="alphaUcPeriod"/>
            </a:pPr>
            <a:r>
              <a:rPr lang="en-US" sz="2000">
                <a:solidFill>
                  <a:srgbClr val="000000"/>
                </a:solidFill>
              </a:rPr>
              <a:t>тілдік бадамша бездер</a:t>
            </a:r>
            <a:endParaRPr/>
          </a:p>
        </p:txBody>
      </p:sp>
      <p:grpSp>
        <p:nvGrpSpPr>
          <p:cNvPr id="599" name="Google Shape;599;p37"/>
          <p:cNvGrpSpPr/>
          <p:nvPr/>
        </p:nvGrpSpPr>
        <p:grpSpPr>
          <a:xfrm>
            <a:off x="-74260" y="6205463"/>
            <a:ext cx="12248972" cy="755702"/>
            <a:chOff x="-1" y="-2"/>
            <a:chExt cx="12248970" cy="755701"/>
          </a:xfrm>
        </p:grpSpPr>
        <p:sp>
          <p:nvSpPr>
            <p:cNvPr id="600" name="Google Shape;600;p37"/>
            <p:cNvSpPr/>
            <p:nvPr/>
          </p:nvSpPr>
          <p:spPr>
            <a:xfrm>
              <a:off x="2797115" y="18571"/>
              <a:ext cx="9451854" cy="684194"/>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601" name="Google Shape;601;p37"/>
            <p:cNvSpPr/>
            <p:nvPr/>
          </p:nvSpPr>
          <p:spPr>
            <a:xfrm>
              <a:off x="58514" y="16860"/>
              <a:ext cx="2922819" cy="738839"/>
            </a:xfrm>
            <a:prstGeom prst="rect">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602" name="Google Shape;602;p37"/>
            <p:cNvPicPr preferRelativeResize="0"/>
            <p:nvPr/>
          </p:nvPicPr>
          <p:blipFill rotWithShape="1">
            <a:blip r:embed="rId3">
              <a:alphaModFix/>
            </a:blip>
            <a:srcRect b="0" l="0" r="0" t="0"/>
            <a:stretch/>
          </p:blipFill>
          <p:spPr>
            <a:xfrm>
              <a:off x="-1" y="-2"/>
              <a:ext cx="704327" cy="613871"/>
            </a:xfrm>
            <a:prstGeom prst="rect">
              <a:avLst/>
            </a:prstGeom>
            <a:noFill/>
            <a:ln>
              <a:noFill/>
            </a:ln>
          </p:spPr>
        </p:pic>
        <p:sp>
          <p:nvSpPr>
            <p:cNvPr id="603" name="Google Shape;603;p37"/>
            <p:cNvSpPr txBox="1"/>
            <p:nvPr/>
          </p:nvSpPr>
          <p:spPr>
            <a:xfrm>
              <a:off x="696107" y="153863"/>
              <a:ext cx="2223691"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
        <p:nvSpPr>
          <p:cNvPr id="604" name="Google Shape;604;p37"/>
          <p:cNvSpPr txBox="1"/>
          <p:nvPr/>
        </p:nvSpPr>
        <p:spPr>
          <a:xfrm>
            <a:off x="1061763" y="5214097"/>
            <a:ext cx="7532091" cy="768266"/>
          </a:xfrm>
          <a:prstGeom prst="rect">
            <a:avLst/>
          </a:prstGeom>
          <a:noFill/>
          <a:ln>
            <a:noFill/>
          </a:ln>
        </p:spPr>
        <p:txBody>
          <a:bodyPr anchorCtr="0" anchor="ctr" bIns="50800" lIns="50800" spcFirstLastPara="1" rIns="50800" wrap="square" tIns="50800">
            <a:spAutoFit/>
          </a:bodyPr>
          <a:lstStyle/>
          <a:p>
            <a:pPr indent="-342900" lvl="0" marL="342900" marR="0" rtl="0" algn="just">
              <a:lnSpc>
                <a:spcPct val="90000"/>
              </a:lnSpc>
              <a:spcBef>
                <a:spcPts val="0"/>
              </a:spcBef>
              <a:spcAft>
                <a:spcPts val="0"/>
              </a:spcAft>
              <a:buClr>
                <a:srgbClr val="000000"/>
              </a:buClr>
              <a:buSzPts val="2400"/>
              <a:buFont typeface="Arial"/>
              <a:buChar char="•"/>
            </a:pPr>
            <a:r>
              <a:rPr b="1" i="0" lang="en-US" sz="2400" u="none" cap="none" strike="noStrike">
                <a:solidFill>
                  <a:srgbClr val="000000"/>
                </a:solidFill>
                <a:latin typeface="Arial"/>
                <a:ea typeface="Arial"/>
                <a:cs typeface="Arial"/>
                <a:sym typeface="Arial"/>
              </a:rPr>
              <a:t>Құрылымдардың сипаттамасы мен қызметі қандай?</a:t>
            </a:r>
            <a:endParaRPr/>
          </a:p>
        </p:txBody>
      </p:sp>
      <p:grpSp>
        <p:nvGrpSpPr>
          <p:cNvPr id="605" name="Google Shape;605;p37"/>
          <p:cNvGrpSpPr/>
          <p:nvPr/>
        </p:nvGrpSpPr>
        <p:grpSpPr>
          <a:xfrm>
            <a:off x="22311" y="5094559"/>
            <a:ext cx="980377" cy="1007342"/>
            <a:chOff x="-1" y="-2"/>
            <a:chExt cx="980375" cy="1007341"/>
          </a:xfrm>
        </p:grpSpPr>
        <p:sp>
          <p:nvSpPr>
            <p:cNvPr id="606" name="Google Shape;606;p37"/>
            <p:cNvSpPr/>
            <p:nvPr/>
          </p:nvSpPr>
          <p:spPr>
            <a:xfrm>
              <a:off x="-1" y="-2"/>
              <a:ext cx="980375" cy="1007341"/>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sp>
          <p:nvSpPr>
            <p:cNvPr id="607" name="Google Shape;607;p37"/>
            <p:cNvSpPr/>
            <p:nvPr/>
          </p:nvSpPr>
          <p:spPr>
            <a:xfrm>
              <a:off x="165066" y="169585"/>
              <a:ext cx="650361" cy="668151"/>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grpSp>
          <p:nvGrpSpPr>
            <p:cNvPr id="608" name="Google Shape;608;p37"/>
            <p:cNvGrpSpPr/>
            <p:nvPr/>
          </p:nvGrpSpPr>
          <p:grpSpPr>
            <a:xfrm>
              <a:off x="142133" y="146024"/>
              <a:ext cx="696259" cy="715335"/>
              <a:chOff x="-2" y="-2"/>
              <a:chExt cx="696258" cy="715334"/>
            </a:xfrm>
          </p:grpSpPr>
          <p:sp>
            <p:nvSpPr>
              <p:cNvPr id="609" name="Google Shape;609;p37"/>
              <p:cNvSpPr/>
              <p:nvPr/>
            </p:nvSpPr>
            <p:spPr>
              <a:xfrm>
                <a:off x="-2" y="-1"/>
                <a:ext cx="696256" cy="715328"/>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1200"/>
                  <a:buFont typeface="Trebuchet MS"/>
                  <a:buNone/>
                </a:pPr>
                <a:r>
                  <a:t/>
                </a:r>
                <a:endParaRPr b="0" i="0" sz="1200" u="none" cap="none" strike="noStrike">
                  <a:solidFill>
                    <a:srgbClr val="000000"/>
                  </a:solidFill>
                  <a:latin typeface="Trebuchet MS"/>
                  <a:ea typeface="Trebuchet MS"/>
                  <a:cs typeface="Trebuchet MS"/>
                  <a:sym typeface="Trebuchet MS"/>
                </a:endParaRPr>
              </a:p>
            </p:txBody>
          </p:sp>
          <p:pic>
            <p:nvPicPr>
              <p:cNvPr descr="image3.png" id="610" name="Google Shape;610;p37"/>
              <p:cNvPicPr preferRelativeResize="0"/>
              <p:nvPr/>
            </p:nvPicPr>
            <p:blipFill rotWithShape="1">
              <a:blip r:embed="rId4">
                <a:alphaModFix/>
              </a:blip>
              <a:srcRect b="0" l="0" r="0" t="0"/>
              <a:stretch/>
            </p:blipFill>
            <p:spPr>
              <a:xfrm>
                <a:off x="2" y="-2"/>
                <a:ext cx="696254" cy="715334"/>
              </a:xfrm>
              <a:prstGeom prst="rect">
                <a:avLst/>
              </a:prstGeom>
              <a:noFill/>
              <a:ln>
                <a:noFill/>
              </a:ln>
            </p:spPr>
          </p:pic>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605"/>
                                        </p:tgtEl>
                                        <p:attrNameLst>
                                          <p:attrName>style.visibility</p:attrName>
                                        </p:attrNameLst>
                                      </p:cBhvr>
                                      <p:to>
                                        <p:strVal val="visible"/>
                                      </p:to>
                                    </p:set>
                                    <p:anim calcmode="lin" valueType="num">
                                      <p:cBhvr additive="base">
                                        <p:cTn dur="300"/>
                                        <p:tgtEl>
                                          <p:spTgt spid="605"/>
                                        </p:tgtEl>
                                        <p:attrNameLst>
                                          <p:attrName>ppt_w</p:attrName>
                                        </p:attrNameLst>
                                      </p:cBhvr>
                                      <p:tavLst>
                                        <p:tav fmla="" tm="0">
                                          <p:val>
                                            <p:strVal val="0"/>
                                          </p:val>
                                        </p:tav>
                                        <p:tav fmla="" tm="100000">
                                          <p:val>
                                            <p:strVal val="#ppt_w"/>
                                          </p:val>
                                        </p:tav>
                                      </p:tavLst>
                                    </p:anim>
                                    <p:anim calcmode="lin" valueType="num">
                                      <p:cBhvr additive="base">
                                        <p:cTn dur="300"/>
                                        <p:tgtEl>
                                          <p:spTgt spid="60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4" name="Shape 614"/>
        <p:cNvGrpSpPr/>
        <p:nvPr/>
      </p:nvGrpSpPr>
      <p:grpSpPr>
        <a:xfrm>
          <a:off x="0" y="0"/>
          <a:ext cx="0" cy="0"/>
          <a:chOff x="0" y="0"/>
          <a:chExt cx="0" cy="0"/>
        </a:xfrm>
      </p:grpSpPr>
      <p:sp>
        <p:nvSpPr>
          <p:cNvPr id="615" name="Google Shape;615;p38"/>
          <p:cNvSpPr txBox="1"/>
          <p:nvPr>
            <p:ph idx="4294967295" type="sldNum"/>
          </p:nvPr>
        </p:nvSpPr>
        <p:spPr>
          <a:xfrm>
            <a:off x="8842091" y="6324600"/>
            <a:ext cx="301907" cy="288822"/>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616" name="Google Shape;616;p38"/>
          <p:cNvSpPr txBox="1"/>
          <p:nvPr/>
        </p:nvSpPr>
        <p:spPr>
          <a:xfrm>
            <a:off x="3962400" y="5791201"/>
            <a:ext cx="2160589" cy="412498"/>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Arial"/>
                <a:ea typeface="Arial"/>
                <a:cs typeface="Arial"/>
                <a:sym typeface="Arial"/>
              </a:rPr>
              <a:t>Figure 25.5 a-b</a:t>
            </a:r>
            <a:endParaRPr/>
          </a:p>
        </p:txBody>
      </p:sp>
      <p:pic>
        <p:nvPicPr>
          <p:cNvPr descr="sal25693_25_05" id="617" name="Google Shape;617;p38"/>
          <p:cNvPicPr preferRelativeResize="0"/>
          <p:nvPr/>
        </p:nvPicPr>
        <p:blipFill rotWithShape="1">
          <a:blip r:embed="rId3">
            <a:alphaModFix/>
          </a:blip>
          <a:srcRect b="0" l="0" r="0" t="0"/>
          <a:stretch/>
        </p:blipFill>
        <p:spPr>
          <a:xfrm>
            <a:off x="909637" y="1897061"/>
            <a:ext cx="6553201" cy="3530603"/>
          </a:xfrm>
          <a:prstGeom prst="rect">
            <a:avLst/>
          </a:prstGeom>
          <a:noFill/>
          <a:ln>
            <a:noFill/>
          </a:ln>
        </p:spPr>
      </p:pic>
      <p:cxnSp>
        <p:nvCxnSpPr>
          <p:cNvPr id="618" name="Google Shape;618;p38"/>
          <p:cNvCxnSpPr/>
          <p:nvPr/>
        </p:nvCxnSpPr>
        <p:spPr>
          <a:xfrm>
            <a:off x="2846386" y="2801936"/>
            <a:ext cx="477839" cy="1589"/>
          </a:xfrm>
          <a:prstGeom prst="straightConnector1">
            <a:avLst/>
          </a:prstGeom>
          <a:noFill/>
          <a:ln cap="flat" cmpd="sng" w="15875">
            <a:solidFill>
              <a:srgbClr val="FFFFFF"/>
            </a:solidFill>
            <a:prstDash val="solid"/>
            <a:round/>
            <a:headEnd len="sm" w="sm" type="none"/>
            <a:tailEnd len="sm" w="sm" type="none"/>
          </a:ln>
        </p:spPr>
      </p:cxnSp>
      <p:sp>
        <p:nvSpPr>
          <p:cNvPr id="619" name="Google Shape;619;p38"/>
          <p:cNvSpPr/>
          <p:nvPr/>
        </p:nvSpPr>
        <p:spPr>
          <a:xfrm>
            <a:off x="2163761" y="2500311"/>
            <a:ext cx="1160464" cy="323852"/>
          </a:xfrm>
          <a:custGeom>
            <a:rect b="b" l="l" r="r" t="t"/>
            <a:pathLst>
              <a:path extrusionOk="0" h="21600" w="21600">
                <a:moveTo>
                  <a:pt x="0" y="21600"/>
                </a:moveTo>
                <a:lnTo>
                  <a:pt x="10515" y="0"/>
                </a:lnTo>
                <a:lnTo>
                  <a:pt x="21600" y="0"/>
                </a:lnTo>
              </a:path>
            </a:pathLst>
          </a:custGeom>
          <a:noFill/>
          <a:ln cap="flat" cmpd="sng" w="1587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620" name="Google Shape;620;p38"/>
          <p:cNvCxnSpPr/>
          <p:nvPr/>
        </p:nvCxnSpPr>
        <p:spPr>
          <a:xfrm>
            <a:off x="2049461" y="3098799"/>
            <a:ext cx="1274764" cy="1590"/>
          </a:xfrm>
          <a:prstGeom prst="straightConnector1">
            <a:avLst/>
          </a:prstGeom>
          <a:noFill/>
          <a:ln cap="flat" cmpd="sng" w="15875">
            <a:solidFill>
              <a:srgbClr val="FFFFFF"/>
            </a:solidFill>
            <a:prstDash val="solid"/>
            <a:round/>
            <a:headEnd len="sm" w="sm" type="none"/>
            <a:tailEnd len="sm" w="sm" type="none"/>
          </a:ln>
        </p:spPr>
      </p:cxnSp>
      <p:cxnSp>
        <p:nvCxnSpPr>
          <p:cNvPr id="621" name="Google Shape;621;p38"/>
          <p:cNvCxnSpPr/>
          <p:nvPr/>
        </p:nvCxnSpPr>
        <p:spPr>
          <a:xfrm flipH="1" rot="10800000">
            <a:off x="2259011" y="4503736"/>
            <a:ext cx="469903" cy="355603"/>
          </a:xfrm>
          <a:prstGeom prst="straightConnector1">
            <a:avLst/>
          </a:prstGeom>
          <a:noFill/>
          <a:ln cap="flat" cmpd="sng" w="15875">
            <a:solidFill>
              <a:srgbClr val="FFFFFF"/>
            </a:solidFill>
            <a:prstDash val="solid"/>
            <a:round/>
            <a:headEnd len="sm" w="sm" type="none"/>
            <a:tailEnd len="sm" w="sm" type="none"/>
          </a:ln>
        </p:spPr>
      </p:cxnSp>
      <p:cxnSp>
        <p:nvCxnSpPr>
          <p:cNvPr id="622" name="Google Shape;622;p38"/>
          <p:cNvCxnSpPr/>
          <p:nvPr/>
        </p:nvCxnSpPr>
        <p:spPr>
          <a:xfrm flipH="1" rot="10800000">
            <a:off x="1970086" y="2014536"/>
            <a:ext cx="1354140" cy="1589"/>
          </a:xfrm>
          <a:prstGeom prst="straightConnector1">
            <a:avLst/>
          </a:prstGeom>
          <a:noFill/>
          <a:ln cap="flat" cmpd="sng" w="15875">
            <a:solidFill>
              <a:srgbClr val="FFFFFF"/>
            </a:solidFill>
            <a:prstDash val="solid"/>
            <a:round/>
            <a:headEnd len="sm" w="sm" type="none"/>
            <a:tailEnd len="sm" w="sm" type="none"/>
          </a:ln>
        </p:spPr>
      </p:cxnSp>
      <p:sp>
        <p:nvSpPr>
          <p:cNvPr id="623" name="Google Shape;623;p38"/>
          <p:cNvSpPr txBox="1"/>
          <p:nvPr/>
        </p:nvSpPr>
        <p:spPr>
          <a:xfrm>
            <a:off x="3373437" y="1947861"/>
            <a:ext cx="533357"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Epiglottis</a:t>
            </a:r>
            <a:endParaRPr/>
          </a:p>
        </p:txBody>
      </p:sp>
      <p:cxnSp>
        <p:nvCxnSpPr>
          <p:cNvPr id="624" name="Google Shape;624;p38"/>
          <p:cNvCxnSpPr/>
          <p:nvPr/>
        </p:nvCxnSpPr>
        <p:spPr>
          <a:xfrm rot="10800000">
            <a:off x="2200273" y="4503737"/>
            <a:ext cx="1123952" cy="3176"/>
          </a:xfrm>
          <a:prstGeom prst="straightConnector1">
            <a:avLst/>
          </a:prstGeom>
          <a:noFill/>
          <a:ln cap="flat" cmpd="sng" w="15875">
            <a:solidFill>
              <a:srgbClr val="FFFFFF"/>
            </a:solidFill>
            <a:prstDash val="solid"/>
            <a:round/>
            <a:headEnd len="sm" w="sm" type="none"/>
            <a:tailEnd len="sm" w="sm" type="none"/>
          </a:ln>
        </p:spPr>
      </p:cxnSp>
      <p:cxnSp>
        <p:nvCxnSpPr>
          <p:cNvPr id="625" name="Google Shape;625;p38"/>
          <p:cNvCxnSpPr/>
          <p:nvPr/>
        </p:nvCxnSpPr>
        <p:spPr>
          <a:xfrm flipH="1" rot="10800000">
            <a:off x="2387599" y="3368675"/>
            <a:ext cx="341315" cy="182564"/>
          </a:xfrm>
          <a:prstGeom prst="straightConnector1">
            <a:avLst/>
          </a:prstGeom>
          <a:noFill/>
          <a:ln cap="flat" cmpd="sng" w="15875">
            <a:solidFill>
              <a:srgbClr val="FFFFFF"/>
            </a:solidFill>
            <a:prstDash val="solid"/>
            <a:round/>
            <a:headEnd len="sm" w="sm" type="none"/>
            <a:tailEnd len="sm" w="sm" type="none"/>
          </a:ln>
        </p:spPr>
      </p:cxnSp>
      <p:sp>
        <p:nvSpPr>
          <p:cNvPr id="626" name="Google Shape;626;p38"/>
          <p:cNvSpPr txBox="1"/>
          <p:nvPr/>
        </p:nvSpPr>
        <p:spPr>
          <a:xfrm>
            <a:off x="488950" y="2532061"/>
            <a:ext cx="272945"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Root</a:t>
            </a:r>
            <a:endParaRPr/>
          </a:p>
        </p:txBody>
      </p:sp>
      <p:sp>
        <p:nvSpPr>
          <p:cNvPr id="627" name="Google Shape;627;p38"/>
          <p:cNvSpPr txBox="1"/>
          <p:nvPr/>
        </p:nvSpPr>
        <p:spPr>
          <a:xfrm>
            <a:off x="488950" y="4249737"/>
            <a:ext cx="298450"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Body</a:t>
            </a:r>
            <a:endParaRPr/>
          </a:p>
        </p:txBody>
      </p:sp>
      <p:cxnSp>
        <p:nvCxnSpPr>
          <p:cNvPr id="628" name="Google Shape;628;p38"/>
          <p:cNvCxnSpPr/>
          <p:nvPr/>
        </p:nvCxnSpPr>
        <p:spPr>
          <a:xfrm flipH="1">
            <a:off x="2114549" y="3368673"/>
            <a:ext cx="1209677" cy="1590"/>
          </a:xfrm>
          <a:prstGeom prst="straightConnector1">
            <a:avLst/>
          </a:prstGeom>
          <a:noFill/>
          <a:ln cap="flat" cmpd="sng" w="15875">
            <a:solidFill>
              <a:srgbClr val="FFFFFF"/>
            </a:solidFill>
            <a:prstDash val="solid"/>
            <a:round/>
            <a:headEnd len="sm" w="sm" type="none"/>
            <a:tailEnd len="sm" w="sm" type="none"/>
          </a:ln>
        </p:spPr>
      </p:cxnSp>
      <p:cxnSp>
        <p:nvCxnSpPr>
          <p:cNvPr id="629" name="Google Shape;629;p38"/>
          <p:cNvCxnSpPr/>
          <p:nvPr/>
        </p:nvCxnSpPr>
        <p:spPr>
          <a:xfrm>
            <a:off x="2649536" y="3852862"/>
            <a:ext cx="674689" cy="1590"/>
          </a:xfrm>
          <a:prstGeom prst="straightConnector1">
            <a:avLst/>
          </a:prstGeom>
          <a:noFill/>
          <a:ln cap="flat" cmpd="sng" w="15875">
            <a:solidFill>
              <a:srgbClr val="FFFFFF"/>
            </a:solidFill>
            <a:prstDash val="solid"/>
            <a:round/>
            <a:headEnd len="sm" w="sm" type="none"/>
            <a:tailEnd len="sm" w="sm" type="none"/>
          </a:ln>
        </p:spPr>
      </p:cxnSp>
      <p:cxnSp>
        <p:nvCxnSpPr>
          <p:cNvPr id="630" name="Google Shape;630;p38"/>
          <p:cNvCxnSpPr/>
          <p:nvPr/>
        </p:nvCxnSpPr>
        <p:spPr>
          <a:xfrm flipH="1" rot="10800000">
            <a:off x="2322511" y="2500311"/>
            <a:ext cx="406402" cy="449264"/>
          </a:xfrm>
          <a:prstGeom prst="straightConnector1">
            <a:avLst/>
          </a:prstGeom>
          <a:noFill/>
          <a:ln cap="flat" cmpd="sng" w="15875">
            <a:solidFill>
              <a:srgbClr val="FFFFFF"/>
            </a:solidFill>
            <a:prstDash val="solid"/>
            <a:round/>
            <a:headEnd len="sm" w="sm" type="none"/>
            <a:tailEnd len="sm" w="sm" type="none"/>
          </a:ln>
        </p:spPr>
      </p:cxnSp>
      <p:cxnSp>
        <p:nvCxnSpPr>
          <p:cNvPr id="631" name="Google Shape;631;p38"/>
          <p:cNvCxnSpPr/>
          <p:nvPr/>
        </p:nvCxnSpPr>
        <p:spPr>
          <a:xfrm flipH="1" rot="10800000">
            <a:off x="2206625" y="3101973"/>
            <a:ext cx="522289" cy="104779"/>
          </a:xfrm>
          <a:prstGeom prst="straightConnector1">
            <a:avLst/>
          </a:prstGeom>
          <a:noFill/>
          <a:ln cap="flat" cmpd="sng" w="15875">
            <a:solidFill>
              <a:srgbClr val="FFFFFF"/>
            </a:solidFill>
            <a:prstDash val="solid"/>
            <a:round/>
            <a:headEnd len="sm" w="sm" type="none"/>
            <a:tailEnd len="sm" w="sm" type="none"/>
          </a:ln>
        </p:spPr>
      </p:cxnSp>
      <p:cxnSp>
        <p:nvCxnSpPr>
          <p:cNvPr id="632" name="Google Shape;632;p38"/>
          <p:cNvCxnSpPr/>
          <p:nvPr/>
        </p:nvCxnSpPr>
        <p:spPr>
          <a:xfrm>
            <a:off x="2846386" y="2795586"/>
            <a:ext cx="477839" cy="1589"/>
          </a:xfrm>
          <a:prstGeom prst="straightConnector1">
            <a:avLst/>
          </a:prstGeom>
          <a:noFill/>
          <a:ln cap="flat" cmpd="sng" w="9525">
            <a:solidFill>
              <a:srgbClr val="000000"/>
            </a:solidFill>
            <a:prstDash val="solid"/>
            <a:round/>
            <a:headEnd len="sm" w="sm" type="none"/>
            <a:tailEnd len="sm" w="sm" type="none"/>
          </a:ln>
        </p:spPr>
      </p:cxnSp>
      <p:cxnSp>
        <p:nvCxnSpPr>
          <p:cNvPr id="633" name="Google Shape;633;p38"/>
          <p:cNvCxnSpPr/>
          <p:nvPr/>
        </p:nvCxnSpPr>
        <p:spPr>
          <a:xfrm>
            <a:off x="5081586" y="4897437"/>
            <a:ext cx="2498728" cy="1590"/>
          </a:xfrm>
          <a:prstGeom prst="straightConnector1">
            <a:avLst/>
          </a:prstGeom>
          <a:noFill/>
          <a:ln cap="flat" cmpd="sng" w="15875">
            <a:solidFill>
              <a:srgbClr val="FFFFFF"/>
            </a:solidFill>
            <a:prstDash val="solid"/>
            <a:round/>
            <a:headEnd len="sm" w="sm" type="none"/>
            <a:tailEnd len="sm" w="sm" type="none"/>
          </a:ln>
        </p:spPr>
      </p:cxnSp>
      <p:sp>
        <p:nvSpPr>
          <p:cNvPr id="634" name="Google Shape;634;p38"/>
          <p:cNvSpPr txBox="1"/>
          <p:nvPr/>
        </p:nvSpPr>
        <p:spPr>
          <a:xfrm>
            <a:off x="7629525" y="4833937"/>
            <a:ext cx="634988"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Hyoid bone</a:t>
            </a:r>
            <a:endParaRPr/>
          </a:p>
        </p:txBody>
      </p:sp>
      <p:cxnSp>
        <p:nvCxnSpPr>
          <p:cNvPr id="635" name="Google Shape;635;p38"/>
          <p:cNvCxnSpPr/>
          <p:nvPr/>
        </p:nvCxnSpPr>
        <p:spPr>
          <a:xfrm>
            <a:off x="5081586" y="4892673"/>
            <a:ext cx="2498728" cy="1590"/>
          </a:xfrm>
          <a:prstGeom prst="straightConnector1">
            <a:avLst/>
          </a:prstGeom>
          <a:noFill/>
          <a:ln cap="flat" cmpd="sng" w="9525">
            <a:solidFill>
              <a:srgbClr val="000000"/>
            </a:solidFill>
            <a:prstDash val="solid"/>
            <a:round/>
            <a:headEnd len="sm" w="sm" type="none"/>
            <a:tailEnd len="sm" w="sm" type="none"/>
          </a:ln>
        </p:spPr>
      </p:cxnSp>
      <p:sp>
        <p:nvSpPr>
          <p:cNvPr id="636" name="Google Shape;636;p38"/>
          <p:cNvSpPr txBox="1"/>
          <p:nvPr/>
        </p:nvSpPr>
        <p:spPr>
          <a:xfrm>
            <a:off x="7629525" y="4632325"/>
            <a:ext cx="742982"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Mylohyoid m.</a:t>
            </a:r>
            <a:endParaRPr/>
          </a:p>
        </p:txBody>
      </p:sp>
      <p:sp>
        <p:nvSpPr>
          <p:cNvPr id="637" name="Google Shape;637;p38"/>
          <p:cNvSpPr/>
          <p:nvPr/>
        </p:nvSpPr>
        <p:spPr>
          <a:xfrm>
            <a:off x="5335587" y="4217987"/>
            <a:ext cx="2244727" cy="477839"/>
          </a:xfrm>
          <a:custGeom>
            <a:rect b="b" l="l" r="r" t="t"/>
            <a:pathLst>
              <a:path extrusionOk="0" h="21600" w="21600">
                <a:moveTo>
                  <a:pt x="21600" y="21600"/>
                </a:moveTo>
                <a:lnTo>
                  <a:pt x="6053" y="21600"/>
                </a:lnTo>
                <a:lnTo>
                  <a:pt x="0" y="0"/>
                </a:lnTo>
              </a:path>
            </a:pathLst>
          </a:custGeom>
          <a:noFill/>
          <a:ln cap="flat" cmpd="sng" w="1587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38" name="Google Shape;638;p38"/>
          <p:cNvSpPr txBox="1"/>
          <p:nvPr/>
        </p:nvSpPr>
        <p:spPr>
          <a:xfrm>
            <a:off x="7629525" y="4087812"/>
            <a:ext cx="933407"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Sublingual gland</a:t>
            </a:r>
            <a:endParaRPr/>
          </a:p>
        </p:txBody>
      </p:sp>
      <p:sp>
        <p:nvSpPr>
          <p:cNvPr id="639" name="Google Shape;639;p38"/>
          <p:cNvSpPr/>
          <p:nvPr/>
        </p:nvSpPr>
        <p:spPr>
          <a:xfrm>
            <a:off x="5580062" y="3733800"/>
            <a:ext cx="2000252" cy="417513"/>
          </a:xfrm>
          <a:custGeom>
            <a:rect b="b" l="l" r="r" t="t"/>
            <a:pathLst>
              <a:path extrusionOk="0" h="21600" w="21600">
                <a:moveTo>
                  <a:pt x="21600" y="21600"/>
                </a:moveTo>
                <a:lnTo>
                  <a:pt x="4159" y="21600"/>
                </a:lnTo>
                <a:lnTo>
                  <a:pt x="0" y="0"/>
                </a:lnTo>
              </a:path>
            </a:pathLst>
          </a:custGeom>
          <a:noFill/>
          <a:ln cap="flat" cmpd="sng" w="1587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40" name="Google Shape;640;p38"/>
          <p:cNvSpPr txBox="1"/>
          <p:nvPr/>
        </p:nvSpPr>
        <p:spPr>
          <a:xfrm>
            <a:off x="7629525" y="4406900"/>
            <a:ext cx="1181150"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Submandibular gland</a:t>
            </a:r>
            <a:endParaRPr/>
          </a:p>
        </p:txBody>
      </p:sp>
      <p:cxnSp>
        <p:nvCxnSpPr>
          <p:cNvPr id="641" name="Google Shape;641;p38"/>
          <p:cNvCxnSpPr/>
          <p:nvPr/>
        </p:nvCxnSpPr>
        <p:spPr>
          <a:xfrm flipH="1">
            <a:off x="5900737" y="4468812"/>
            <a:ext cx="1679577" cy="1589"/>
          </a:xfrm>
          <a:prstGeom prst="straightConnector1">
            <a:avLst/>
          </a:prstGeom>
          <a:noFill/>
          <a:ln cap="flat" cmpd="sng" w="15875">
            <a:solidFill>
              <a:srgbClr val="FFFFFF"/>
            </a:solidFill>
            <a:prstDash val="solid"/>
            <a:round/>
            <a:headEnd len="sm" w="sm" type="none"/>
            <a:tailEnd len="sm" w="sm" type="none"/>
          </a:ln>
        </p:spPr>
      </p:cxnSp>
      <p:sp>
        <p:nvSpPr>
          <p:cNvPr id="642" name="Google Shape;642;p38"/>
          <p:cNvSpPr txBox="1"/>
          <p:nvPr/>
        </p:nvSpPr>
        <p:spPr>
          <a:xfrm>
            <a:off x="7629525" y="3775075"/>
            <a:ext cx="508019"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Mandible</a:t>
            </a:r>
            <a:endParaRPr/>
          </a:p>
        </p:txBody>
      </p:sp>
      <p:cxnSp>
        <p:nvCxnSpPr>
          <p:cNvPr id="643" name="Google Shape;643;p38"/>
          <p:cNvCxnSpPr/>
          <p:nvPr/>
        </p:nvCxnSpPr>
        <p:spPr>
          <a:xfrm flipH="1">
            <a:off x="6662736" y="3838575"/>
            <a:ext cx="917577" cy="1589"/>
          </a:xfrm>
          <a:prstGeom prst="straightConnector1">
            <a:avLst/>
          </a:prstGeom>
          <a:noFill/>
          <a:ln cap="flat" cmpd="sng" w="15875">
            <a:solidFill>
              <a:srgbClr val="FFFFFF"/>
            </a:solidFill>
            <a:prstDash val="solid"/>
            <a:round/>
            <a:headEnd len="sm" w="sm" type="none"/>
            <a:tailEnd len="sm" w="sm" type="none"/>
          </a:ln>
        </p:spPr>
      </p:cxnSp>
      <p:sp>
        <p:nvSpPr>
          <p:cNvPr id="644" name="Google Shape;644;p38"/>
          <p:cNvSpPr txBox="1"/>
          <p:nvPr/>
        </p:nvSpPr>
        <p:spPr>
          <a:xfrm>
            <a:off x="7629525" y="3549650"/>
            <a:ext cx="933630"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Genioglossus m.</a:t>
            </a:r>
            <a:endParaRPr/>
          </a:p>
        </p:txBody>
      </p:sp>
      <p:sp>
        <p:nvSpPr>
          <p:cNvPr id="645" name="Google Shape;645;p38"/>
          <p:cNvSpPr/>
          <p:nvPr/>
        </p:nvSpPr>
        <p:spPr>
          <a:xfrm>
            <a:off x="4741862" y="3614737"/>
            <a:ext cx="2838451" cy="198439"/>
          </a:xfrm>
          <a:custGeom>
            <a:rect b="b" l="l" r="r" t="t"/>
            <a:pathLst>
              <a:path extrusionOk="0" h="21600" w="21600">
                <a:moveTo>
                  <a:pt x="21600" y="0"/>
                </a:moveTo>
                <a:lnTo>
                  <a:pt x="2143" y="0"/>
                </a:lnTo>
                <a:lnTo>
                  <a:pt x="0" y="21600"/>
                </a:lnTo>
              </a:path>
            </a:pathLst>
          </a:custGeom>
          <a:noFill/>
          <a:ln cap="flat" cmpd="sng" w="1587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46" name="Google Shape;646;p38"/>
          <p:cNvSpPr txBox="1"/>
          <p:nvPr/>
        </p:nvSpPr>
        <p:spPr>
          <a:xfrm>
            <a:off x="7629525" y="3282950"/>
            <a:ext cx="825693"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Hyoglossus m.</a:t>
            </a:r>
            <a:endParaRPr/>
          </a:p>
        </p:txBody>
      </p:sp>
      <p:cxnSp>
        <p:nvCxnSpPr>
          <p:cNvPr id="647" name="Google Shape;647;p38"/>
          <p:cNvCxnSpPr/>
          <p:nvPr/>
        </p:nvCxnSpPr>
        <p:spPr>
          <a:xfrm flipH="1">
            <a:off x="5422898" y="3346450"/>
            <a:ext cx="2157415" cy="1589"/>
          </a:xfrm>
          <a:prstGeom prst="straightConnector1">
            <a:avLst/>
          </a:prstGeom>
          <a:noFill/>
          <a:ln cap="flat" cmpd="sng" w="15875">
            <a:solidFill>
              <a:srgbClr val="FFFFFF"/>
            </a:solidFill>
            <a:prstDash val="solid"/>
            <a:round/>
            <a:headEnd len="sm" w="sm" type="none"/>
            <a:tailEnd len="sm" w="sm" type="none"/>
          </a:ln>
        </p:spPr>
      </p:cxnSp>
      <p:sp>
        <p:nvSpPr>
          <p:cNvPr id="648" name="Google Shape;648;p38"/>
          <p:cNvSpPr txBox="1"/>
          <p:nvPr/>
        </p:nvSpPr>
        <p:spPr>
          <a:xfrm>
            <a:off x="7629525" y="2805111"/>
            <a:ext cx="889205"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Styloglossus m.</a:t>
            </a:r>
            <a:endParaRPr/>
          </a:p>
        </p:txBody>
      </p:sp>
      <p:sp>
        <p:nvSpPr>
          <p:cNvPr id="649" name="Google Shape;649;p38"/>
          <p:cNvSpPr/>
          <p:nvPr/>
        </p:nvSpPr>
        <p:spPr>
          <a:xfrm>
            <a:off x="5710237" y="2714625"/>
            <a:ext cx="1870077" cy="153989"/>
          </a:xfrm>
          <a:custGeom>
            <a:rect b="b" l="l" r="r" t="t"/>
            <a:pathLst>
              <a:path extrusionOk="0" h="21600" w="21600">
                <a:moveTo>
                  <a:pt x="21600" y="21600"/>
                </a:moveTo>
                <a:lnTo>
                  <a:pt x="2949" y="21600"/>
                </a:lnTo>
                <a:lnTo>
                  <a:pt x="0" y="0"/>
                </a:lnTo>
              </a:path>
            </a:pathLst>
          </a:custGeom>
          <a:noFill/>
          <a:ln cap="flat" cmpd="sng" w="1587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50" name="Google Shape;650;p38"/>
          <p:cNvSpPr txBox="1"/>
          <p:nvPr/>
        </p:nvSpPr>
        <p:spPr>
          <a:xfrm>
            <a:off x="7629525" y="2636836"/>
            <a:ext cx="520911"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1st molar</a:t>
            </a:r>
            <a:endParaRPr/>
          </a:p>
        </p:txBody>
      </p:sp>
      <p:cxnSp>
        <p:nvCxnSpPr>
          <p:cNvPr id="651" name="Google Shape;651;p38"/>
          <p:cNvCxnSpPr/>
          <p:nvPr/>
        </p:nvCxnSpPr>
        <p:spPr>
          <a:xfrm flipH="1">
            <a:off x="6583361" y="2700336"/>
            <a:ext cx="996952" cy="1589"/>
          </a:xfrm>
          <a:prstGeom prst="straightConnector1">
            <a:avLst/>
          </a:prstGeom>
          <a:noFill/>
          <a:ln cap="flat" cmpd="sng" w="15875">
            <a:solidFill>
              <a:srgbClr val="FFFFFF"/>
            </a:solidFill>
            <a:prstDash val="solid"/>
            <a:round/>
            <a:headEnd len="sm" w="sm" type="none"/>
            <a:tailEnd len="sm" w="sm" type="none"/>
          </a:ln>
        </p:spPr>
      </p:cxnSp>
      <p:sp>
        <p:nvSpPr>
          <p:cNvPr id="652" name="Google Shape;652;p38"/>
          <p:cNvSpPr txBox="1"/>
          <p:nvPr/>
        </p:nvSpPr>
        <p:spPr>
          <a:xfrm>
            <a:off x="7629525" y="2478086"/>
            <a:ext cx="774849"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Buccinator m.</a:t>
            </a:r>
            <a:endParaRPr/>
          </a:p>
        </p:txBody>
      </p:sp>
      <p:cxnSp>
        <p:nvCxnSpPr>
          <p:cNvPr id="653" name="Google Shape;653;p38"/>
          <p:cNvCxnSpPr/>
          <p:nvPr/>
        </p:nvCxnSpPr>
        <p:spPr>
          <a:xfrm flipH="1">
            <a:off x="7004050" y="2541586"/>
            <a:ext cx="576264" cy="1589"/>
          </a:xfrm>
          <a:prstGeom prst="straightConnector1">
            <a:avLst/>
          </a:prstGeom>
          <a:noFill/>
          <a:ln cap="flat" cmpd="sng" w="15875">
            <a:solidFill>
              <a:srgbClr val="FFFFFF"/>
            </a:solidFill>
            <a:prstDash val="solid"/>
            <a:round/>
            <a:headEnd len="sm" w="sm" type="none"/>
            <a:tailEnd len="sm" w="sm" type="none"/>
          </a:ln>
        </p:spPr>
      </p:cxnSp>
      <p:sp>
        <p:nvSpPr>
          <p:cNvPr id="654" name="Google Shape;654;p38"/>
          <p:cNvSpPr txBox="1"/>
          <p:nvPr/>
        </p:nvSpPr>
        <p:spPr>
          <a:xfrm>
            <a:off x="7629525" y="2203450"/>
            <a:ext cx="1086161"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Intrinsic muscles of</a:t>
            </a:r>
            <a:endParaRPr/>
          </a:p>
        </p:txBody>
      </p:sp>
      <p:sp>
        <p:nvSpPr>
          <p:cNvPr id="655" name="Google Shape;655;p38"/>
          <p:cNvSpPr txBox="1"/>
          <p:nvPr/>
        </p:nvSpPr>
        <p:spPr>
          <a:xfrm>
            <a:off x="7629525" y="2333625"/>
            <a:ext cx="596814"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the tongue</a:t>
            </a:r>
            <a:endParaRPr/>
          </a:p>
        </p:txBody>
      </p:sp>
      <p:cxnSp>
        <p:nvCxnSpPr>
          <p:cNvPr id="656" name="Google Shape;656;p38"/>
          <p:cNvCxnSpPr/>
          <p:nvPr/>
        </p:nvCxnSpPr>
        <p:spPr>
          <a:xfrm flipH="1">
            <a:off x="5197475" y="2266949"/>
            <a:ext cx="2382839" cy="1590"/>
          </a:xfrm>
          <a:prstGeom prst="straightConnector1">
            <a:avLst/>
          </a:prstGeom>
          <a:noFill/>
          <a:ln cap="flat" cmpd="sng" w="15875">
            <a:solidFill>
              <a:srgbClr val="FFFFFF"/>
            </a:solidFill>
            <a:prstDash val="solid"/>
            <a:round/>
            <a:headEnd len="sm" w="sm" type="none"/>
            <a:tailEnd len="sm" w="sm" type="none"/>
          </a:ln>
        </p:spPr>
      </p:cxnSp>
      <p:sp>
        <p:nvSpPr>
          <p:cNvPr id="657" name="Google Shape;657;p38"/>
          <p:cNvSpPr/>
          <p:nvPr/>
        </p:nvSpPr>
        <p:spPr>
          <a:xfrm>
            <a:off x="2163761" y="2497136"/>
            <a:ext cx="1160464" cy="320677"/>
          </a:xfrm>
          <a:custGeom>
            <a:rect b="b" l="l" r="r" t="t"/>
            <a:pathLst>
              <a:path extrusionOk="0" h="21600" w="21600">
                <a:moveTo>
                  <a:pt x="0" y="21600"/>
                </a:moveTo>
                <a:lnTo>
                  <a:pt x="10515" y="0"/>
                </a:lnTo>
                <a:lnTo>
                  <a:pt x="21600" y="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658" name="Google Shape;658;p38"/>
          <p:cNvCxnSpPr/>
          <p:nvPr/>
        </p:nvCxnSpPr>
        <p:spPr>
          <a:xfrm>
            <a:off x="2049461" y="3097211"/>
            <a:ext cx="1274764" cy="1589"/>
          </a:xfrm>
          <a:prstGeom prst="straightConnector1">
            <a:avLst/>
          </a:prstGeom>
          <a:noFill/>
          <a:ln cap="flat" cmpd="sng" w="9525">
            <a:solidFill>
              <a:srgbClr val="000000"/>
            </a:solidFill>
            <a:prstDash val="solid"/>
            <a:round/>
            <a:headEnd len="sm" w="sm" type="none"/>
            <a:tailEnd len="sm" w="sm" type="none"/>
          </a:ln>
        </p:spPr>
      </p:cxnSp>
      <p:cxnSp>
        <p:nvCxnSpPr>
          <p:cNvPr id="659" name="Google Shape;659;p38"/>
          <p:cNvCxnSpPr/>
          <p:nvPr/>
        </p:nvCxnSpPr>
        <p:spPr>
          <a:xfrm flipH="1" rot="10800000">
            <a:off x="2259011" y="4500561"/>
            <a:ext cx="469902" cy="352428"/>
          </a:xfrm>
          <a:prstGeom prst="straightConnector1">
            <a:avLst/>
          </a:prstGeom>
          <a:noFill/>
          <a:ln cap="flat" cmpd="sng" w="9525">
            <a:solidFill>
              <a:srgbClr val="000000"/>
            </a:solidFill>
            <a:prstDash val="solid"/>
            <a:round/>
            <a:headEnd len="sm" w="sm" type="none"/>
            <a:tailEnd len="sm" w="sm" type="none"/>
          </a:ln>
        </p:spPr>
      </p:cxnSp>
      <p:cxnSp>
        <p:nvCxnSpPr>
          <p:cNvPr id="660" name="Google Shape;660;p38"/>
          <p:cNvCxnSpPr/>
          <p:nvPr/>
        </p:nvCxnSpPr>
        <p:spPr>
          <a:xfrm>
            <a:off x="2605087" y="3724275"/>
            <a:ext cx="123826" cy="122239"/>
          </a:xfrm>
          <a:prstGeom prst="straightConnector1">
            <a:avLst/>
          </a:prstGeom>
          <a:noFill/>
          <a:ln cap="flat" cmpd="sng" w="15875">
            <a:solidFill>
              <a:srgbClr val="FFFFFF"/>
            </a:solidFill>
            <a:prstDash val="solid"/>
            <a:round/>
            <a:headEnd len="sm" w="sm" type="none"/>
            <a:tailEnd len="sm" w="sm" type="none"/>
          </a:ln>
        </p:spPr>
      </p:cxnSp>
      <p:cxnSp>
        <p:nvCxnSpPr>
          <p:cNvPr id="661" name="Google Shape;661;p38"/>
          <p:cNvCxnSpPr/>
          <p:nvPr/>
        </p:nvCxnSpPr>
        <p:spPr>
          <a:xfrm>
            <a:off x="2600324" y="3721100"/>
            <a:ext cx="128590" cy="122239"/>
          </a:xfrm>
          <a:prstGeom prst="straightConnector1">
            <a:avLst/>
          </a:prstGeom>
          <a:noFill/>
          <a:ln cap="flat" cmpd="sng" w="9525">
            <a:solidFill>
              <a:srgbClr val="000000"/>
            </a:solidFill>
            <a:prstDash val="solid"/>
            <a:round/>
            <a:headEnd len="sm" w="sm" type="none"/>
            <a:tailEnd len="sm" w="sm" type="none"/>
          </a:ln>
        </p:spPr>
      </p:cxnSp>
      <p:cxnSp>
        <p:nvCxnSpPr>
          <p:cNvPr id="662" name="Google Shape;662;p38"/>
          <p:cNvCxnSpPr/>
          <p:nvPr/>
        </p:nvCxnSpPr>
        <p:spPr>
          <a:xfrm>
            <a:off x="1970086" y="2011361"/>
            <a:ext cx="1354140" cy="1589"/>
          </a:xfrm>
          <a:prstGeom prst="straightConnector1">
            <a:avLst/>
          </a:prstGeom>
          <a:noFill/>
          <a:ln cap="flat" cmpd="sng" w="9525">
            <a:solidFill>
              <a:srgbClr val="000000"/>
            </a:solidFill>
            <a:prstDash val="solid"/>
            <a:round/>
            <a:headEnd len="sm" w="sm" type="none"/>
            <a:tailEnd len="sm" w="sm" type="none"/>
          </a:ln>
        </p:spPr>
      </p:cxnSp>
      <p:cxnSp>
        <p:nvCxnSpPr>
          <p:cNvPr id="663" name="Google Shape;663;p38"/>
          <p:cNvCxnSpPr/>
          <p:nvPr/>
        </p:nvCxnSpPr>
        <p:spPr>
          <a:xfrm rot="10800000">
            <a:off x="2200273" y="4497387"/>
            <a:ext cx="1123952" cy="3176"/>
          </a:xfrm>
          <a:prstGeom prst="straightConnector1">
            <a:avLst/>
          </a:prstGeom>
          <a:noFill/>
          <a:ln cap="flat" cmpd="sng" w="9525">
            <a:solidFill>
              <a:srgbClr val="000000"/>
            </a:solidFill>
            <a:prstDash val="solid"/>
            <a:round/>
            <a:headEnd len="sm" w="sm" type="none"/>
            <a:tailEnd len="sm" w="sm" type="none"/>
          </a:ln>
        </p:spPr>
      </p:cxnSp>
      <p:cxnSp>
        <p:nvCxnSpPr>
          <p:cNvPr id="664" name="Google Shape;664;p38"/>
          <p:cNvCxnSpPr/>
          <p:nvPr/>
        </p:nvCxnSpPr>
        <p:spPr>
          <a:xfrm flipH="1" rot="10800000">
            <a:off x="2387599" y="3365500"/>
            <a:ext cx="341315" cy="182564"/>
          </a:xfrm>
          <a:prstGeom prst="straightConnector1">
            <a:avLst/>
          </a:prstGeom>
          <a:noFill/>
          <a:ln cap="flat" cmpd="sng" w="9525">
            <a:solidFill>
              <a:srgbClr val="000000"/>
            </a:solidFill>
            <a:prstDash val="solid"/>
            <a:round/>
            <a:headEnd len="sm" w="sm" type="none"/>
            <a:tailEnd len="sm" w="sm" type="none"/>
          </a:ln>
        </p:spPr>
      </p:cxnSp>
      <p:cxnSp>
        <p:nvCxnSpPr>
          <p:cNvPr id="665" name="Google Shape;665;p38"/>
          <p:cNvCxnSpPr/>
          <p:nvPr/>
        </p:nvCxnSpPr>
        <p:spPr>
          <a:xfrm flipH="1">
            <a:off x="2114549" y="3365498"/>
            <a:ext cx="1209677" cy="1590"/>
          </a:xfrm>
          <a:prstGeom prst="straightConnector1">
            <a:avLst/>
          </a:prstGeom>
          <a:noFill/>
          <a:ln cap="flat" cmpd="sng" w="9525">
            <a:solidFill>
              <a:srgbClr val="000000"/>
            </a:solidFill>
            <a:prstDash val="solid"/>
            <a:round/>
            <a:headEnd len="sm" w="sm" type="none"/>
            <a:tailEnd len="sm" w="sm" type="none"/>
          </a:ln>
        </p:spPr>
      </p:cxnSp>
      <p:cxnSp>
        <p:nvCxnSpPr>
          <p:cNvPr id="666" name="Google Shape;666;p38"/>
          <p:cNvCxnSpPr/>
          <p:nvPr/>
        </p:nvCxnSpPr>
        <p:spPr>
          <a:xfrm>
            <a:off x="2649536" y="3846512"/>
            <a:ext cx="674689" cy="1590"/>
          </a:xfrm>
          <a:prstGeom prst="straightConnector1">
            <a:avLst/>
          </a:prstGeom>
          <a:noFill/>
          <a:ln cap="flat" cmpd="sng" w="9525">
            <a:solidFill>
              <a:srgbClr val="000000"/>
            </a:solidFill>
            <a:prstDash val="solid"/>
            <a:round/>
            <a:headEnd len="sm" w="sm" type="none"/>
            <a:tailEnd len="sm" w="sm" type="none"/>
          </a:ln>
        </p:spPr>
      </p:cxnSp>
      <p:cxnSp>
        <p:nvCxnSpPr>
          <p:cNvPr id="667" name="Google Shape;667;p38"/>
          <p:cNvCxnSpPr/>
          <p:nvPr/>
        </p:nvCxnSpPr>
        <p:spPr>
          <a:xfrm flipH="1" rot="10800000">
            <a:off x="2322511" y="2497136"/>
            <a:ext cx="406402" cy="449264"/>
          </a:xfrm>
          <a:prstGeom prst="straightConnector1">
            <a:avLst/>
          </a:prstGeom>
          <a:noFill/>
          <a:ln cap="flat" cmpd="sng" w="9525">
            <a:solidFill>
              <a:srgbClr val="000000"/>
            </a:solidFill>
            <a:prstDash val="solid"/>
            <a:round/>
            <a:headEnd len="sm" w="sm" type="none"/>
            <a:tailEnd len="sm" w="sm" type="none"/>
          </a:ln>
        </p:spPr>
      </p:cxnSp>
      <p:cxnSp>
        <p:nvCxnSpPr>
          <p:cNvPr id="668" name="Google Shape;668;p38"/>
          <p:cNvCxnSpPr/>
          <p:nvPr/>
        </p:nvCxnSpPr>
        <p:spPr>
          <a:xfrm flipH="1" rot="10800000">
            <a:off x="2206624" y="3097211"/>
            <a:ext cx="522290" cy="103190"/>
          </a:xfrm>
          <a:prstGeom prst="straightConnector1">
            <a:avLst/>
          </a:prstGeom>
          <a:noFill/>
          <a:ln cap="flat" cmpd="sng" w="9525">
            <a:solidFill>
              <a:srgbClr val="000000"/>
            </a:solidFill>
            <a:prstDash val="solid"/>
            <a:round/>
            <a:headEnd len="sm" w="sm" type="none"/>
            <a:tailEnd len="sm" w="sm" type="none"/>
          </a:ln>
        </p:spPr>
      </p:cxnSp>
      <p:cxnSp>
        <p:nvCxnSpPr>
          <p:cNvPr id="669" name="Google Shape;669;p38"/>
          <p:cNvCxnSpPr/>
          <p:nvPr/>
        </p:nvCxnSpPr>
        <p:spPr>
          <a:xfrm flipH="1">
            <a:off x="792162" y="2598736"/>
            <a:ext cx="87314" cy="1589"/>
          </a:xfrm>
          <a:prstGeom prst="straightConnector1">
            <a:avLst/>
          </a:prstGeom>
          <a:noFill/>
          <a:ln cap="flat" cmpd="sng" w="9525">
            <a:solidFill>
              <a:srgbClr val="000000"/>
            </a:solidFill>
            <a:prstDash val="solid"/>
            <a:round/>
            <a:headEnd len="sm" w="sm" type="none"/>
            <a:tailEnd len="sm" w="sm" type="none"/>
          </a:ln>
        </p:spPr>
      </p:cxnSp>
      <p:cxnSp>
        <p:nvCxnSpPr>
          <p:cNvPr id="670" name="Google Shape;670;p38"/>
          <p:cNvCxnSpPr/>
          <p:nvPr/>
        </p:nvCxnSpPr>
        <p:spPr>
          <a:xfrm flipH="1">
            <a:off x="792162" y="4318000"/>
            <a:ext cx="87314" cy="1589"/>
          </a:xfrm>
          <a:prstGeom prst="straightConnector1">
            <a:avLst/>
          </a:prstGeom>
          <a:noFill/>
          <a:ln cap="flat" cmpd="sng" w="9525">
            <a:solidFill>
              <a:srgbClr val="000000"/>
            </a:solidFill>
            <a:prstDash val="solid"/>
            <a:round/>
            <a:headEnd len="sm" w="sm" type="none"/>
            <a:tailEnd len="sm" w="sm" type="none"/>
          </a:ln>
        </p:spPr>
      </p:cxnSp>
      <p:sp>
        <p:nvSpPr>
          <p:cNvPr id="671" name="Google Shape;671;p38"/>
          <p:cNvSpPr/>
          <p:nvPr/>
        </p:nvSpPr>
        <p:spPr>
          <a:xfrm>
            <a:off x="879475" y="1860550"/>
            <a:ext cx="88900" cy="1484313"/>
          </a:xfrm>
          <a:custGeom>
            <a:rect b="b" l="l" r="r" t="t"/>
            <a:pathLst>
              <a:path extrusionOk="0" h="21600" w="21600">
                <a:moveTo>
                  <a:pt x="21600" y="21600"/>
                </a:moveTo>
                <a:lnTo>
                  <a:pt x="0" y="21600"/>
                </a:lnTo>
                <a:lnTo>
                  <a:pt x="0" y="0"/>
                </a:lnTo>
                <a:lnTo>
                  <a:pt x="21600" y="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72" name="Google Shape;672;p38"/>
          <p:cNvSpPr/>
          <p:nvPr/>
        </p:nvSpPr>
        <p:spPr>
          <a:xfrm>
            <a:off x="879475" y="3400425"/>
            <a:ext cx="88900" cy="1843089"/>
          </a:xfrm>
          <a:custGeom>
            <a:rect b="b" l="l" r="r" t="t"/>
            <a:pathLst>
              <a:path extrusionOk="0" h="21600" w="21600">
                <a:moveTo>
                  <a:pt x="21600" y="21600"/>
                </a:moveTo>
                <a:lnTo>
                  <a:pt x="0" y="21600"/>
                </a:lnTo>
                <a:lnTo>
                  <a:pt x="0" y="0"/>
                </a:lnTo>
                <a:lnTo>
                  <a:pt x="21600" y="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73" name="Google Shape;673;p38"/>
          <p:cNvSpPr txBox="1"/>
          <p:nvPr/>
        </p:nvSpPr>
        <p:spPr>
          <a:xfrm>
            <a:off x="503237" y="5357812"/>
            <a:ext cx="965442"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(a)  Superior view</a:t>
            </a:r>
            <a:endParaRPr/>
          </a:p>
        </p:txBody>
      </p:sp>
      <p:sp>
        <p:nvSpPr>
          <p:cNvPr id="674" name="Google Shape;674;p38"/>
          <p:cNvSpPr txBox="1"/>
          <p:nvPr/>
        </p:nvSpPr>
        <p:spPr>
          <a:xfrm>
            <a:off x="4224337" y="5381625"/>
            <a:ext cx="1810023"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(b)  Frontal section, anterior view</a:t>
            </a:r>
            <a:endParaRPr/>
          </a:p>
        </p:txBody>
      </p:sp>
      <p:cxnSp>
        <p:nvCxnSpPr>
          <p:cNvPr id="675" name="Google Shape;675;p38"/>
          <p:cNvCxnSpPr/>
          <p:nvPr/>
        </p:nvCxnSpPr>
        <p:spPr>
          <a:xfrm flipH="1" rot="10800000">
            <a:off x="5256212" y="2260599"/>
            <a:ext cx="450852" cy="419102"/>
          </a:xfrm>
          <a:prstGeom prst="straightConnector1">
            <a:avLst/>
          </a:prstGeom>
          <a:noFill/>
          <a:ln cap="flat" cmpd="sng" w="15875">
            <a:solidFill>
              <a:srgbClr val="FFFFFF"/>
            </a:solidFill>
            <a:prstDash val="solid"/>
            <a:round/>
            <a:headEnd len="sm" w="sm" type="none"/>
            <a:tailEnd len="sm" w="sm" type="none"/>
          </a:ln>
        </p:spPr>
      </p:cxnSp>
      <p:cxnSp>
        <p:nvCxnSpPr>
          <p:cNvPr id="676" name="Google Shape;676;p38"/>
          <p:cNvCxnSpPr/>
          <p:nvPr/>
        </p:nvCxnSpPr>
        <p:spPr>
          <a:xfrm flipH="1" rot="10800000">
            <a:off x="5124449" y="2260598"/>
            <a:ext cx="839790" cy="885829"/>
          </a:xfrm>
          <a:prstGeom prst="straightConnector1">
            <a:avLst/>
          </a:prstGeom>
          <a:noFill/>
          <a:ln cap="flat" cmpd="sng" w="15875">
            <a:solidFill>
              <a:srgbClr val="FFFFFF"/>
            </a:solidFill>
            <a:prstDash val="solid"/>
            <a:round/>
            <a:headEnd len="sm" w="sm" type="none"/>
            <a:tailEnd len="sm" w="sm" type="none"/>
          </a:ln>
        </p:spPr>
      </p:cxnSp>
      <p:sp>
        <p:nvSpPr>
          <p:cNvPr id="677" name="Google Shape;677;p38"/>
          <p:cNvSpPr/>
          <p:nvPr/>
        </p:nvSpPr>
        <p:spPr>
          <a:xfrm>
            <a:off x="5335587" y="4214812"/>
            <a:ext cx="2244727" cy="474664"/>
          </a:xfrm>
          <a:custGeom>
            <a:rect b="b" l="l" r="r" t="t"/>
            <a:pathLst>
              <a:path extrusionOk="0" h="21600" w="21600">
                <a:moveTo>
                  <a:pt x="21600" y="21600"/>
                </a:moveTo>
                <a:lnTo>
                  <a:pt x="6053" y="21600"/>
                </a:lnTo>
                <a:lnTo>
                  <a:pt x="0" y="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78" name="Google Shape;678;p38"/>
          <p:cNvSpPr/>
          <p:nvPr/>
        </p:nvSpPr>
        <p:spPr>
          <a:xfrm>
            <a:off x="5580062" y="3727450"/>
            <a:ext cx="2000252" cy="420688"/>
          </a:xfrm>
          <a:custGeom>
            <a:rect b="b" l="l" r="r" t="t"/>
            <a:pathLst>
              <a:path extrusionOk="0" h="21600" w="21600">
                <a:moveTo>
                  <a:pt x="21600" y="21600"/>
                </a:moveTo>
                <a:lnTo>
                  <a:pt x="4159" y="21600"/>
                </a:lnTo>
                <a:lnTo>
                  <a:pt x="0" y="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679" name="Google Shape;679;p38"/>
          <p:cNvCxnSpPr/>
          <p:nvPr/>
        </p:nvCxnSpPr>
        <p:spPr>
          <a:xfrm flipH="1">
            <a:off x="5900737" y="4465637"/>
            <a:ext cx="1679577" cy="1589"/>
          </a:xfrm>
          <a:prstGeom prst="straightConnector1">
            <a:avLst/>
          </a:prstGeom>
          <a:noFill/>
          <a:ln cap="flat" cmpd="sng" w="9525">
            <a:solidFill>
              <a:srgbClr val="000000"/>
            </a:solidFill>
            <a:prstDash val="solid"/>
            <a:round/>
            <a:headEnd len="sm" w="sm" type="none"/>
            <a:tailEnd len="sm" w="sm" type="none"/>
          </a:ln>
        </p:spPr>
      </p:cxnSp>
      <p:cxnSp>
        <p:nvCxnSpPr>
          <p:cNvPr id="680" name="Google Shape;680;p38"/>
          <p:cNvCxnSpPr/>
          <p:nvPr/>
        </p:nvCxnSpPr>
        <p:spPr>
          <a:xfrm flipH="1">
            <a:off x="6662736" y="3835400"/>
            <a:ext cx="917577" cy="1589"/>
          </a:xfrm>
          <a:prstGeom prst="straightConnector1">
            <a:avLst/>
          </a:prstGeom>
          <a:noFill/>
          <a:ln cap="flat" cmpd="sng" w="9525">
            <a:solidFill>
              <a:srgbClr val="000000"/>
            </a:solidFill>
            <a:prstDash val="solid"/>
            <a:round/>
            <a:headEnd len="sm" w="sm" type="none"/>
            <a:tailEnd len="sm" w="sm" type="none"/>
          </a:ln>
        </p:spPr>
      </p:cxnSp>
      <p:sp>
        <p:nvSpPr>
          <p:cNvPr id="681" name="Google Shape;681;p38"/>
          <p:cNvSpPr/>
          <p:nvPr/>
        </p:nvSpPr>
        <p:spPr>
          <a:xfrm>
            <a:off x="4741862" y="3609975"/>
            <a:ext cx="2838451" cy="200026"/>
          </a:xfrm>
          <a:custGeom>
            <a:rect b="b" l="l" r="r" t="t"/>
            <a:pathLst>
              <a:path extrusionOk="0" h="21600" w="21600">
                <a:moveTo>
                  <a:pt x="21600" y="0"/>
                </a:moveTo>
                <a:lnTo>
                  <a:pt x="2143" y="0"/>
                </a:lnTo>
                <a:lnTo>
                  <a:pt x="0" y="2160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682" name="Google Shape;682;p38"/>
          <p:cNvCxnSpPr/>
          <p:nvPr/>
        </p:nvCxnSpPr>
        <p:spPr>
          <a:xfrm flipH="1">
            <a:off x="5422898" y="3343275"/>
            <a:ext cx="2157415" cy="1589"/>
          </a:xfrm>
          <a:prstGeom prst="straightConnector1">
            <a:avLst/>
          </a:prstGeom>
          <a:noFill/>
          <a:ln cap="flat" cmpd="sng" w="9525">
            <a:solidFill>
              <a:srgbClr val="000000"/>
            </a:solidFill>
            <a:prstDash val="solid"/>
            <a:round/>
            <a:headEnd len="sm" w="sm" type="none"/>
            <a:tailEnd len="sm" w="sm" type="none"/>
          </a:ln>
        </p:spPr>
      </p:cxnSp>
      <p:sp>
        <p:nvSpPr>
          <p:cNvPr id="683" name="Google Shape;683;p38"/>
          <p:cNvSpPr/>
          <p:nvPr/>
        </p:nvSpPr>
        <p:spPr>
          <a:xfrm>
            <a:off x="5707062" y="2706686"/>
            <a:ext cx="1873252" cy="155577"/>
          </a:xfrm>
          <a:custGeom>
            <a:rect b="b" l="l" r="r" t="t"/>
            <a:pathLst>
              <a:path extrusionOk="0" h="21600" w="21600">
                <a:moveTo>
                  <a:pt x="21600" y="21600"/>
                </a:moveTo>
                <a:lnTo>
                  <a:pt x="2978" y="21600"/>
                </a:lnTo>
                <a:lnTo>
                  <a:pt x="0" y="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684" name="Google Shape;684;p38"/>
          <p:cNvCxnSpPr/>
          <p:nvPr/>
        </p:nvCxnSpPr>
        <p:spPr>
          <a:xfrm flipH="1">
            <a:off x="6583361" y="2697161"/>
            <a:ext cx="996952" cy="1589"/>
          </a:xfrm>
          <a:prstGeom prst="straightConnector1">
            <a:avLst/>
          </a:prstGeom>
          <a:noFill/>
          <a:ln cap="flat" cmpd="sng" w="9525">
            <a:solidFill>
              <a:srgbClr val="000000"/>
            </a:solidFill>
            <a:prstDash val="solid"/>
            <a:round/>
            <a:headEnd len="sm" w="sm" type="none"/>
            <a:tailEnd len="sm" w="sm" type="none"/>
          </a:ln>
        </p:spPr>
      </p:cxnSp>
      <p:cxnSp>
        <p:nvCxnSpPr>
          <p:cNvPr id="685" name="Google Shape;685;p38"/>
          <p:cNvCxnSpPr/>
          <p:nvPr/>
        </p:nvCxnSpPr>
        <p:spPr>
          <a:xfrm flipH="1">
            <a:off x="7004050" y="2538411"/>
            <a:ext cx="576264" cy="1589"/>
          </a:xfrm>
          <a:prstGeom prst="straightConnector1">
            <a:avLst/>
          </a:prstGeom>
          <a:noFill/>
          <a:ln cap="flat" cmpd="sng" w="9525">
            <a:solidFill>
              <a:srgbClr val="000000"/>
            </a:solidFill>
            <a:prstDash val="solid"/>
            <a:round/>
            <a:headEnd len="sm" w="sm" type="none"/>
            <a:tailEnd len="sm" w="sm" type="none"/>
          </a:ln>
        </p:spPr>
      </p:cxnSp>
      <p:cxnSp>
        <p:nvCxnSpPr>
          <p:cNvPr id="686" name="Google Shape;686;p38"/>
          <p:cNvCxnSpPr/>
          <p:nvPr/>
        </p:nvCxnSpPr>
        <p:spPr>
          <a:xfrm flipH="1">
            <a:off x="5197475" y="2263774"/>
            <a:ext cx="2382839" cy="1590"/>
          </a:xfrm>
          <a:prstGeom prst="straightConnector1">
            <a:avLst/>
          </a:prstGeom>
          <a:noFill/>
          <a:ln cap="flat" cmpd="sng" w="9525">
            <a:solidFill>
              <a:srgbClr val="000000"/>
            </a:solidFill>
            <a:prstDash val="solid"/>
            <a:round/>
            <a:headEnd len="sm" w="sm" type="none"/>
            <a:tailEnd len="sm" w="sm" type="none"/>
          </a:ln>
        </p:spPr>
      </p:cxnSp>
      <p:cxnSp>
        <p:nvCxnSpPr>
          <p:cNvPr id="687" name="Google Shape;687;p38"/>
          <p:cNvCxnSpPr/>
          <p:nvPr/>
        </p:nvCxnSpPr>
        <p:spPr>
          <a:xfrm flipH="1" rot="10800000">
            <a:off x="5256212" y="2257424"/>
            <a:ext cx="450852" cy="419102"/>
          </a:xfrm>
          <a:prstGeom prst="straightConnector1">
            <a:avLst/>
          </a:prstGeom>
          <a:noFill/>
          <a:ln cap="flat" cmpd="sng" w="9525">
            <a:solidFill>
              <a:srgbClr val="000000"/>
            </a:solidFill>
            <a:prstDash val="solid"/>
            <a:round/>
            <a:headEnd len="sm" w="sm" type="none"/>
            <a:tailEnd len="sm" w="sm" type="none"/>
          </a:ln>
        </p:spPr>
      </p:cxnSp>
      <p:cxnSp>
        <p:nvCxnSpPr>
          <p:cNvPr id="688" name="Google Shape;688;p38"/>
          <p:cNvCxnSpPr/>
          <p:nvPr/>
        </p:nvCxnSpPr>
        <p:spPr>
          <a:xfrm flipH="1" rot="10800000">
            <a:off x="5124448" y="2257424"/>
            <a:ext cx="839789" cy="884239"/>
          </a:xfrm>
          <a:prstGeom prst="straightConnector1">
            <a:avLst/>
          </a:prstGeom>
          <a:noFill/>
          <a:ln cap="flat" cmpd="sng" w="9525">
            <a:solidFill>
              <a:srgbClr val="000000"/>
            </a:solidFill>
            <a:prstDash val="solid"/>
            <a:round/>
            <a:headEnd len="sm" w="sm" type="none"/>
            <a:tailEnd len="sm" w="sm" type="none"/>
          </a:ln>
        </p:spPr>
      </p:cxnSp>
      <p:sp>
        <p:nvSpPr>
          <p:cNvPr id="689" name="Google Shape;689;p38"/>
          <p:cNvSpPr txBox="1"/>
          <p:nvPr/>
        </p:nvSpPr>
        <p:spPr>
          <a:xfrm>
            <a:off x="3376612" y="2427286"/>
            <a:ext cx="419057" cy="25026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Lingual</a:t>
            </a:r>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tonsils</a:t>
            </a:r>
            <a:endParaRPr/>
          </a:p>
        </p:txBody>
      </p:sp>
      <p:sp>
        <p:nvSpPr>
          <p:cNvPr id="690" name="Google Shape;690;p38"/>
          <p:cNvSpPr txBox="1"/>
          <p:nvPr/>
        </p:nvSpPr>
        <p:spPr>
          <a:xfrm>
            <a:off x="3376612" y="2741611"/>
            <a:ext cx="451037" cy="25026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Palatine</a:t>
            </a:r>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tonsil</a:t>
            </a:r>
            <a:endParaRPr/>
          </a:p>
        </p:txBody>
      </p:sp>
      <p:sp>
        <p:nvSpPr>
          <p:cNvPr id="691" name="Google Shape;691;p38"/>
          <p:cNvSpPr txBox="1"/>
          <p:nvPr/>
        </p:nvSpPr>
        <p:spPr>
          <a:xfrm>
            <a:off x="3376612" y="3044825"/>
            <a:ext cx="480616" cy="25026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Terminal</a:t>
            </a:r>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sulcus</a:t>
            </a:r>
            <a:endParaRPr/>
          </a:p>
        </p:txBody>
      </p:sp>
      <p:sp>
        <p:nvSpPr>
          <p:cNvPr id="692" name="Google Shape;692;p38"/>
          <p:cNvSpPr txBox="1"/>
          <p:nvPr/>
        </p:nvSpPr>
        <p:spPr>
          <a:xfrm>
            <a:off x="3376612" y="3302000"/>
            <a:ext cx="438312" cy="25026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Vallate</a:t>
            </a:r>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papillae</a:t>
            </a:r>
            <a:endParaRPr/>
          </a:p>
        </p:txBody>
      </p:sp>
      <p:sp>
        <p:nvSpPr>
          <p:cNvPr id="693" name="Google Shape;693;p38"/>
          <p:cNvSpPr txBox="1"/>
          <p:nvPr/>
        </p:nvSpPr>
        <p:spPr>
          <a:xfrm>
            <a:off x="3376612" y="3781425"/>
            <a:ext cx="438312" cy="25026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Foliate</a:t>
            </a:r>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papillae</a:t>
            </a:r>
            <a:endParaRPr/>
          </a:p>
        </p:txBody>
      </p:sp>
      <p:sp>
        <p:nvSpPr>
          <p:cNvPr id="694" name="Google Shape;694;p38"/>
          <p:cNvSpPr txBox="1"/>
          <p:nvPr/>
        </p:nvSpPr>
        <p:spPr>
          <a:xfrm>
            <a:off x="3376612" y="4446587"/>
            <a:ext cx="577727" cy="25026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Fungiform</a:t>
            </a:r>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papillae</a:t>
            </a:r>
            <a:endParaRPr/>
          </a:p>
        </p:txBody>
      </p:sp>
      <p:sp>
        <p:nvSpPr>
          <p:cNvPr id="695" name="Google Shape;695;p38"/>
          <p:cNvSpPr txBox="1"/>
          <p:nvPr/>
        </p:nvSpPr>
        <p:spPr>
          <a:xfrm>
            <a:off x="2065336" y="1503362"/>
            <a:ext cx="4930778" cy="202416"/>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Copyright © The McGraw-Hill Companies, Inc. Permission required for reproduction or display.</a:t>
            </a:r>
            <a:endParaRPr/>
          </a:p>
        </p:txBody>
      </p:sp>
      <p:sp>
        <p:nvSpPr>
          <p:cNvPr id="696" name="Google Shape;696;p38"/>
          <p:cNvSpPr txBox="1"/>
          <p:nvPr/>
        </p:nvSpPr>
        <p:spPr>
          <a:xfrm>
            <a:off x="2905469" y="1702593"/>
            <a:ext cx="3333062" cy="241301"/>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444444"/>
              </a:buClr>
              <a:buSzPts val="900"/>
              <a:buFont typeface="Helvetica Neue"/>
              <a:buNone/>
            </a:pPr>
            <a:r>
              <a:rPr b="0" i="0" lang="en-US" sz="900" u="none" cap="none" strike="noStrike">
                <a:solidFill>
                  <a:srgbClr val="444444"/>
                </a:solidFill>
                <a:latin typeface="Helvetica Neue"/>
                <a:ea typeface="Helvetica Neue"/>
                <a:cs typeface="Helvetica Neue"/>
                <a:sym typeface="Helvetica Neue"/>
              </a:rPr>
              <a:t>Figure from: Saladin, Anatomy &amp; Physiology, McGraw Hill, 2018</a:t>
            </a:r>
            <a:endParaRPr/>
          </a:p>
        </p:txBody>
      </p:sp>
      <p:sp>
        <p:nvSpPr>
          <p:cNvPr id="697" name="Google Shape;697;p38"/>
          <p:cNvSpPr txBox="1"/>
          <p:nvPr>
            <p:ph idx="4294967295" type="title"/>
          </p:nvPr>
        </p:nvSpPr>
        <p:spPr>
          <a:xfrm>
            <a:off x="-41277" y="123824"/>
            <a:ext cx="9144004" cy="1157289"/>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1" lang="en-US" sz="4400"/>
              <a:t>Тіл</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1" name="Shape 701"/>
        <p:cNvGrpSpPr/>
        <p:nvPr/>
      </p:nvGrpSpPr>
      <p:grpSpPr>
        <a:xfrm>
          <a:off x="0" y="0"/>
          <a:ext cx="0" cy="0"/>
          <a:chOff x="0" y="0"/>
          <a:chExt cx="0" cy="0"/>
        </a:xfrm>
      </p:grpSpPr>
      <p:sp>
        <p:nvSpPr>
          <p:cNvPr id="702" name="Google Shape;702;p39"/>
          <p:cNvSpPr txBox="1"/>
          <p:nvPr>
            <p:ph idx="4294967295" type="title"/>
          </p:nvPr>
        </p:nvSpPr>
        <p:spPr>
          <a:xfrm>
            <a:off x="-2667750" y="64516"/>
            <a:ext cx="9144003" cy="1112839"/>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1" lang="en-US" sz="4400"/>
              <a:t>Таңдай</a:t>
            </a:r>
            <a:endParaRPr/>
          </a:p>
        </p:txBody>
      </p:sp>
      <p:sp>
        <p:nvSpPr>
          <p:cNvPr id="703" name="Google Shape;703;p39"/>
          <p:cNvSpPr txBox="1"/>
          <p:nvPr>
            <p:ph idx="4294967295" type="body"/>
          </p:nvPr>
        </p:nvSpPr>
        <p:spPr>
          <a:xfrm>
            <a:off x="427037" y="1249361"/>
            <a:ext cx="8366126" cy="5608640"/>
          </a:xfrm>
          <a:prstGeom prst="rect">
            <a:avLst/>
          </a:prstGeom>
          <a:noFill/>
          <a:ln>
            <a:noFill/>
          </a:ln>
        </p:spPr>
        <p:txBody>
          <a:bodyPr anchorCtr="0" anchor="t" bIns="45700" lIns="45700" spcFirstLastPara="1" rIns="45700" wrap="square" tIns="45700">
            <a:normAutofit/>
          </a:bodyPr>
          <a:lstStyle/>
          <a:p>
            <a:pPr indent="228600" lvl="1" marL="0" rtl="0" algn="l">
              <a:lnSpc>
                <a:spcPct val="100000"/>
              </a:lnSpc>
              <a:spcBef>
                <a:spcPts val="0"/>
              </a:spcBef>
              <a:spcAft>
                <a:spcPts val="0"/>
              </a:spcAft>
              <a:buClr>
                <a:srgbClr val="000000"/>
              </a:buClr>
              <a:buSzPts val="2400"/>
              <a:buFont typeface="Arial"/>
              <a:buNone/>
            </a:pPr>
            <a:r>
              <a:rPr b="1" lang="en-US">
                <a:solidFill>
                  <a:srgbClr val="000000"/>
                </a:solidFill>
              </a:rPr>
              <a:t>Негізгі құрылымдар</a:t>
            </a:r>
            <a:endParaRPr sz="1800"/>
          </a:p>
          <a:p>
            <a:pPr indent="-171450" lvl="1" marL="742950" rtl="0" algn="l">
              <a:lnSpc>
                <a:spcPct val="100000"/>
              </a:lnSpc>
              <a:spcBef>
                <a:spcPts val="0"/>
              </a:spcBef>
              <a:spcAft>
                <a:spcPts val="0"/>
              </a:spcAft>
              <a:buClr>
                <a:srgbClr val="000000"/>
              </a:buClr>
              <a:buSzPts val="1800"/>
              <a:buFont typeface="Arial"/>
              <a:buNone/>
            </a:pPr>
            <a:r>
              <a:t/>
            </a:r>
            <a:endParaRPr sz="1800"/>
          </a:p>
          <a:p>
            <a:pPr indent="-342900" lvl="0" marL="342900" rtl="0" algn="l">
              <a:lnSpc>
                <a:spcPct val="100000"/>
              </a:lnSpc>
              <a:spcBef>
                <a:spcPts val="400"/>
              </a:spcBef>
              <a:spcAft>
                <a:spcPts val="0"/>
              </a:spcAft>
              <a:buClr>
                <a:srgbClr val="000000"/>
              </a:buClr>
              <a:buSzPts val="2000"/>
              <a:buFont typeface="Arial"/>
              <a:buChar char="•"/>
            </a:pPr>
            <a:r>
              <a:rPr b="1" lang="en-US" sz="2000">
                <a:solidFill>
                  <a:srgbClr val="000000"/>
                </a:solidFill>
              </a:rPr>
              <a:t>қатты (сүйекті) таңдай - </a:t>
            </a:r>
            <a:r>
              <a:rPr b="0" lang="en-US"/>
              <a:t>жақ сүйектері мен таңдай сүйектерінің палатиндік процестерімен тірелетін алдыңғы бөлік</a:t>
            </a:r>
            <a:endParaRPr b="0"/>
          </a:p>
          <a:p>
            <a:pPr indent="-285750" lvl="1" marL="742950" rtl="0" algn="l">
              <a:lnSpc>
                <a:spcPct val="100000"/>
              </a:lnSpc>
              <a:spcBef>
                <a:spcPts val="0"/>
              </a:spcBef>
              <a:spcAft>
                <a:spcPts val="0"/>
              </a:spcAft>
              <a:buClr>
                <a:srgbClr val="000000"/>
              </a:buClr>
              <a:buSzPts val="1800"/>
              <a:buFont typeface="Arial"/>
              <a:buChar char="–"/>
            </a:pPr>
            <a:r>
              <a:rPr b="1" lang="en-US" sz="1800">
                <a:solidFill>
                  <a:srgbClr val="000000"/>
                </a:solidFill>
              </a:rPr>
              <a:t>палатиндік руга</a:t>
            </a:r>
            <a:endParaRPr sz="700"/>
          </a:p>
          <a:p>
            <a:pPr indent="-342900" lvl="0" marL="342900" rtl="0" algn="l">
              <a:lnSpc>
                <a:spcPct val="100000"/>
              </a:lnSpc>
              <a:spcBef>
                <a:spcPts val="400"/>
              </a:spcBef>
              <a:spcAft>
                <a:spcPts val="0"/>
              </a:spcAft>
              <a:buClr>
                <a:srgbClr val="000000"/>
              </a:buClr>
              <a:buSzPts val="2000"/>
              <a:buFont typeface="Arial"/>
              <a:buChar char="•"/>
            </a:pPr>
            <a:r>
              <a:rPr b="1" lang="en-US" sz="2000">
                <a:solidFill>
                  <a:srgbClr val="000000"/>
                </a:solidFill>
              </a:rPr>
              <a:t>жұмсақ таңдай - </a:t>
            </a:r>
            <a:r>
              <a:rPr b="0" lang="en-US"/>
              <a:t>артқы жағы губкалы құрылымымен</a:t>
            </a:r>
            <a:endParaRPr/>
          </a:p>
          <a:p>
            <a:pPr indent="-285750" lvl="1" marL="742950" rtl="0" algn="l">
              <a:lnSpc>
                <a:spcPct val="100000"/>
              </a:lnSpc>
              <a:spcBef>
                <a:spcPts val="0"/>
              </a:spcBef>
              <a:spcAft>
                <a:spcPts val="0"/>
              </a:spcAft>
              <a:buClr>
                <a:srgbClr val="000000"/>
              </a:buClr>
              <a:buSzPts val="1800"/>
              <a:buFont typeface="Arial"/>
              <a:buChar char="–"/>
            </a:pPr>
            <a:r>
              <a:rPr b="1" lang="en-US" sz="1800">
                <a:solidFill>
                  <a:srgbClr val="000000"/>
                </a:solidFill>
              </a:rPr>
              <a:t>Увула (</a:t>
            </a:r>
            <a:r>
              <a:rPr b="0" lang="en-US"/>
              <a:t>бөбөжік</a:t>
            </a:r>
            <a:r>
              <a:rPr b="1" lang="en-US" sz="1800">
                <a:solidFill>
                  <a:srgbClr val="000000"/>
                </a:solidFill>
              </a:rPr>
              <a:t>)</a:t>
            </a:r>
            <a:endParaRPr sz="800"/>
          </a:p>
          <a:p>
            <a:pPr indent="-342900" lvl="0" marL="342900" rtl="0" algn="l">
              <a:lnSpc>
                <a:spcPct val="100000"/>
              </a:lnSpc>
              <a:spcBef>
                <a:spcPts val="400"/>
              </a:spcBef>
              <a:spcAft>
                <a:spcPts val="0"/>
              </a:spcAft>
              <a:buClr>
                <a:srgbClr val="000000"/>
              </a:buClr>
              <a:buSzPts val="2000"/>
              <a:buFont typeface="Arial"/>
              <a:buChar char="•"/>
            </a:pPr>
            <a:r>
              <a:rPr b="1" lang="en-US" sz="2000">
                <a:solidFill>
                  <a:srgbClr val="000000"/>
                </a:solidFill>
              </a:rPr>
              <a:t>бұлшықет доғалары</a:t>
            </a:r>
            <a:endParaRPr/>
          </a:p>
          <a:p>
            <a:pPr indent="-285750" lvl="1" marL="742950" rtl="0" algn="l">
              <a:lnSpc>
                <a:spcPct val="100000"/>
              </a:lnSpc>
              <a:spcBef>
                <a:spcPts val="0"/>
              </a:spcBef>
              <a:spcAft>
                <a:spcPts val="0"/>
              </a:spcAft>
              <a:buClr>
                <a:srgbClr val="000000"/>
              </a:buClr>
              <a:buSzPts val="1800"/>
              <a:buFont typeface="Arial"/>
              <a:buChar char="–"/>
            </a:pPr>
            <a:r>
              <a:rPr b="1" lang="en-US" sz="1800">
                <a:solidFill>
                  <a:srgbClr val="000000"/>
                </a:solidFill>
              </a:rPr>
              <a:t>таңдай доғасы</a:t>
            </a:r>
            <a:endParaRPr/>
          </a:p>
          <a:p>
            <a:pPr indent="-285750" lvl="1" marL="742950" rtl="0" algn="l">
              <a:lnSpc>
                <a:spcPct val="100000"/>
              </a:lnSpc>
              <a:spcBef>
                <a:spcPts val="0"/>
              </a:spcBef>
              <a:spcAft>
                <a:spcPts val="0"/>
              </a:spcAft>
              <a:buClr>
                <a:srgbClr val="000000"/>
              </a:buClr>
              <a:buSzPts val="1800"/>
              <a:buFont typeface="Arial"/>
              <a:buChar char="–"/>
            </a:pPr>
            <a:r>
              <a:rPr b="1" lang="en-US" sz="1800">
                <a:solidFill>
                  <a:srgbClr val="000000"/>
                </a:solidFill>
              </a:rPr>
              <a:t>палатин-жұтқыншақ доғасы</a:t>
            </a:r>
            <a:endParaRPr/>
          </a:p>
          <a:p>
            <a:pPr indent="-285750" lvl="1" marL="742950" rtl="0" algn="l">
              <a:lnSpc>
                <a:spcPct val="100000"/>
              </a:lnSpc>
              <a:spcBef>
                <a:spcPts val="0"/>
              </a:spcBef>
              <a:spcAft>
                <a:spcPts val="0"/>
              </a:spcAft>
              <a:buClr>
                <a:srgbClr val="000000"/>
              </a:buClr>
              <a:buSzPts val="1800"/>
              <a:buFont typeface="Arial"/>
              <a:buChar char="–"/>
            </a:pPr>
            <a:r>
              <a:rPr b="1" lang="en-US" sz="1800">
                <a:solidFill>
                  <a:srgbClr val="000000"/>
                </a:solidFill>
              </a:rPr>
              <a:t>таңдай бадамша бездері</a:t>
            </a:r>
            <a:endParaRPr/>
          </a:p>
        </p:txBody>
      </p:sp>
      <p:sp>
        <p:nvSpPr>
          <p:cNvPr id="704" name="Google Shape;704;p39"/>
          <p:cNvSpPr txBox="1"/>
          <p:nvPr>
            <p:ph idx="4294967295" type="sldNum"/>
          </p:nvPr>
        </p:nvSpPr>
        <p:spPr>
          <a:xfrm>
            <a:off x="8842091" y="6324600"/>
            <a:ext cx="301907" cy="288822"/>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grpSp>
        <p:nvGrpSpPr>
          <p:cNvPr id="705" name="Google Shape;705;p39"/>
          <p:cNvGrpSpPr/>
          <p:nvPr/>
        </p:nvGrpSpPr>
        <p:grpSpPr>
          <a:xfrm>
            <a:off x="-74260" y="6205463"/>
            <a:ext cx="12248972" cy="755702"/>
            <a:chOff x="-1" y="-2"/>
            <a:chExt cx="12248970" cy="755701"/>
          </a:xfrm>
        </p:grpSpPr>
        <p:sp>
          <p:nvSpPr>
            <p:cNvPr id="706" name="Google Shape;706;p39"/>
            <p:cNvSpPr/>
            <p:nvPr/>
          </p:nvSpPr>
          <p:spPr>
            <a:xfrm>
              <a:off x="2797115" y="18571"/>
              <a:ext cx="9451854" cy="684194"/>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707" name="Google Shape;707;p39"/>
            <p:cNvSpPr/>
            <p:nvPr/>
          </p:nvSpPr>
          <p:spPr>
            <a:xfrm>
              <a:off x="58514" y="16860"/>
              <a:ext cx="2922819" cy="738839"/>
            </a:xfrm>
            <a:prstGeom prst="rect">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708" name="Google Shape;708;p39"/>
            <p:cNvPicPr preferRelativeResize="0"/>
            <p:nvPr/>
          </p:nvPicPr>
          <p:blipFill rotWithShape="1">
            <a:blip r:embed="rId3">
              <a:alphaModFix/>
            </a:blip>
            <a:srcRect b="0" l="0" r="0" t="0"/>
            <a:stretch/>
          </p:blipFill>
          <p:spPr>
            <a:xfrm>
              <a:off x="-1" y="-2"/>
              <a:ext cx="704327" cy="613871"/>
            </a:xfrm>
            <a:prstGeom prst="rect">
              <a:avLst/>
            </a:prstGeom>
            <a:noFill/>
            <a:ln>
              <a:noFill/>
            </a:ln>
          </p:spPr>
        </p:pic>
        <p:sp>
          <p:nvSpPr>
            <p:cNvPr id="709" name="Google Shape;709;p39"/>
            <p:cNvSpPr txBox="1"/>
            <p:nvPr/>
          </p:nvSpPr>
          <p:spPr>
            <a:xfrm>
              <a:off x="696107" y="153863"/>
              <a:ext cx="2223691"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
        <p:nvSpPr>
          <p:cNvPr id="710" name="Google Shape;710;p39"/>
          <p:cNvSpPr txBox="1"/>
          <p:nvPr/>
        </p:nvSpPr>
        <p:spPr>
          <a:xfrm>
            <a:off x="1519862" y="4931153"/>
            <a:ext cx="6596947" cy="768267"/>
          </a:xfrm>
          <a:prstGeom prst="rect">
            <a:avLst/>
          </a:prstGeom>
          <a:noFill/>
          <a:ln>
            <a:noFill/>
          </a:ln>
        </p:spPr>
        <p:txBody>
          <a:bodyPr anchorCtr="0" anchor="ctr" bIns="50800" lIns="50800" spcFirstLastPara="1" rIns="50800" wrap="square" tIns="50800">
            <a:spAutoFit/>
          </a:bodyPr>
          <a:lstStyle/>
          <a:p>
            <a:pPr indent="-342900" lvl="0" marL="342900" marR="0" rtl="0" algn="just">
              <a:lnSpc>
                <a:spcPct val="90000"/>
              </a:lnSpc>
              <a:spcBef>
                <a:spcPts val="0"/>
              </a:spcBef>
              <a:spcAft>
                <a:spcPts val="0"/>
              </a:spcAft>
              <a:buClr>
                <a:srgbClr val="000000"/>
              </a:buClr>
              <a:buSzPts val="2400"/>
              <a:buFont typeface="Arial"/>
              <a:buChar char="•"/>
            </a:pPr>
            <a:r>
              <a:rPr b="1" i="0" lang="en-US" sz="2400" u="none" cap="none" strike="noStrike">
                <a:solidFill>
                  <a:srgbClr val="000000"/>
                </a:solidFill>
                <a:latin typeface="Arial"/>
                <a:ea typeface="Arial"/>
                <a:cs typeface="Arial"/>
                <a:sym typeface="Arial"/>
              </a:rPr>
              <a:t>Құрылымдардың сипаттамасы мен қызметі қандай?</a:t>
            </a:r>
            <a:endParaRPr/>
          </a:p>
        </p:txBody>
      </p:sp>
      <p:grpSp>
        <p:nvGrpSpPr>
          <p:cNvPr id="711" name="Google Shape;711;p39"/>
          <p:cNvGrpSpPr/>
          <p:nvPr/>
        </p:nvGrpSpPr>
        <p:grpSpPr>
          <a:xfrm>
            <a:off x="372622" y="4811615"/>
            <a:ext cx="980377" cy="1007343"/>
            <a:chOff x="-1" y="-2"/>
            <a:chExt cx="980375" cy="1007341"/>
          </a:xfrm>
        </p:grpSpPr>
        <p:sp>
          <p:nvSpPr>
            <p:cNvPr id="712" name="Google Shape;712;p39"/>
            <p:cNvSpPr/>
            <p:nvPr/>
          </p:nvSpPr>
          <p:spPr>
            <a:xfrm>
              <a:off x="-1" y="-2"/>
              <a:ext cx="980375" cy="1007341"/>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sp>
          <p:nvSpPr>
            <p:cNvPr id="713" name="Google Shape;713;p39"/>
            <p:cNvSpPr/>
            <p:nvPr/>
          </p:nvSpPr>
          <p:spPr>
            <a:xfrm>
              <a:off x="165066" y="169585"/>
              <a:ext cx="650361" cy="668151"/>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grpSp>
          <p:nvGrpSpPr>
            <p:cNvPr id="714" name="Google Shape;714;p39"/>
            <p:cNvGrpSpPr/>
            <p:nvPr/>
          </p:nvGrpSpPr>
          <p:grpSpPr>
            <a:xfrm>
              <a:off x="142133" y="146024"/>
              <a:ext cx="696259" cy="715335"/>
              <a:chOff x="-2" y="-2"/>
              <a:chExt cx="696258" cy="715334"/>
            </a:xfrm>
          </p:grpSpPr>
          <p:sp>
            <p:nvSpPr>
              <p:cNvPr id="715" name="Google Shape;715;p39"/>
              <p:cNvSpPr/>
              <p:nvPr/>
            </p:nvSpPr>
            <p:spPr>
              <a:xfrm>
                <a:off x="-2" y="-1"/>
                <a:ext cx="696256" cy="715328"/>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1200"/>
                  <a:buFont typeface="Trebuchet MS"/>
                  <a:buNone/>
                </a:pPr>
                <a:r>
                  <a:t/>
                </a:r>
                <a:endParaRPr b="0" i="0" sz="1200" u="none" cap="none" strike="noStrike">
                  <a:solidFill>
                    <a:srgbClr val="000000"/>
                  </a:solidFill>
                  <a:latin typeface="Trebuchet MS"/>
                  <a:ea typeface="Trebuchet MS"/>
                  <a:cs typeface="Trebuchet MS"/>
                  <a:sym typeface="Trebuchet MS"/>
                </a:endParaRPr>
              </a:p>
            </p:txBody>
          </p:sp>
          <p:pic>
            <p:nvPicPr>
              <p:cNvPr descr="image3.png" id="716" name="Google Shape;716;p39"/>
              <p:cNvPicPr preferRelativeResize="0"/>
              <p:nvPr/>
            </p:nvPicPr>
            <p:blipFill rotWithShape="1">
              <a:blip r:embed="rId4">
                <a:alphaModFix/>
              </a:blip>
              <a:srcRect b="0" l="0" r="0" t="0"/>
              <a:stretch/>
            </p:blipFill>
            <p:spPr>
              <a:xfrm>
                <a:off x="2" y="-2"/>
                <a:ext cx="696254" cy="715334"/>
              </a:xfrm>
              <a:prstGeom prst="rect">
                <a:avLst/>
              </a:prstGeom>
              <a:noFill/>
              <a:ln>
                <a:noFill/>
              </a:ln>
            </p:spPr>
          </p:pic>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11"/>
                                        </p:tgtEl>
                                        <p:attrNameLst>
                                          <p:attrName>style.visibility</p:attrName>
                                        </p:attrNameLst>
                                      </p:cBhvr>
                                      <p:to>
                                        <p:strVal val="visible"/>
                                      </p:to>
                                    </p:set>
                                    <p:anim calcmode="lin" valueType="num">
                                      <p:cBhvr additive="base">
                                        <p:cTn dur="300"/>
                                        <p:tgtEl>
                                          <p:spTgt spid="711"/>
                                        </p:tgtEl>
                                        <p:attrNameLst>
                                          <p:attrName>ppt_w</p:attrName>
                                        </p:attrNameLst>
                                      </p:cBhvr>
                                      <p:tavLst>
                                        <p:tav fmla="" tm="0">
                                          <p:val>
                                            <p:strVal val="0"/>
                                          </p:val>
                                        </p:tav>
                                        <p:tav fmla="" tm="100000">
                                          <p:val>
                                            <p:strVal val="#ppt_w"/>
                                          </p:val>
                                        </p:tav>
                                      </p:tavLst>
                                    </p:anim>
                                    <p:anim calcmode="lin" valueType="num">
                                      <p:cBhvr additive="base">
                                        <p:cTn dur="300"/>
                                        <p:tgtEl>
                                          <p:spTgt spid="711"/>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4"/>
          <p:cNvSpPr txBox="1"/>
          <p:nvPr>
            <p:ph idx="4294967295" type="sldNum"/>
          </p:nvPr>
        </p:nvSpPr>
        <p:spPr>
          <a:xfrm>
            <a:off x="8940975" y="6324600"/>
            <a:ext cx="203023" cy="288822"/>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66" name="Google Shape;66;p4"/>
          <p:cNvSpPr txBox="1"/>
          <p:nvPr>
            <p:ph idx="4294967295" type="title"/>
          </p:nvPr>
        </p:nvSpPr>
        <p:spPr>
          <a:xfrm>
            <a:off x="-2" y="0"/>
            <a:ext cx="9144004" cy="974725"/>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1" lang="en-US" sz="4400"/>
              <a:t>Медициналық терминдер</a:t>
            </a:r>
            <a:endParaRPr/>
          </a:p>
        </p:txBody>
      </p:sp>
      <p:sp>
        <p:nvSpPr>
          <p:cNvPr id="67" name="Google Shape;67;p4"/>
          <p:cNvSpPr txBox="1"/>
          <p:nvPr>
            <p:ph idx="4294967295" type="body"/>
          </p:nvPr>
        </p:nvSpPr>
        <p:spPr>
          <a:xfrm>
            <a:off x="419100" y="1036636"/>
            <a:ext cx="8580736" cy="5897565"/>
          </a:xfrm>
          <a:prstGeom prst="rect">
            <a:avLst/>
          </a:prstGeom>
          <a:noFill/>
          <a:ln>
            <a:noFill/>
          </a:ln>
        </p:spPr>
        <p:txBody>
          <a:bodyPr anchorCtr="0" anchor="t" bIns="45700" lIns="45700" spcFirstLastPara="1" rIns="45700" wrap="square" tIns="45700">
            <a:normAutofit/>
          </a:bodyPr>
          <a:lstStyle/>
          <a:p>
            <a:pPr indent="-234950" lvl="1" marL="742950" rtl="0" algn="l">
              <a:lnSpc>
                <a:spcPct val="100000"/>
              </a:lnSpc>
              <a:spcBef>
                <a:spcPts val="0"/>
              </a:spcBef>
              <a:spcAft>
                <a:spcPts val="0"/>
              </a:spcAft>
              <a:buClr>
                <a:srgbClr val="000000"/>
              </a:buClr>
              <a:buSzPts val="800"/>
              <a:buFont typeface="Arial"/>
              <a:buNone/>
            </a:pPr>
            <a:r>
              <a:t/>
            </a:r>
            <a:endParaRPr sz="800">
              <a:solidFill>
                <a:srgbClr val="000000"/>
              </a:solidFill>
            </a:endParaRPr>
          </a:p>
          <a:p>
            <a:pPr indent="-342900" lvl="0" marL="342900" rtl="0" algn="l">
              <a:lnSpc>
                <a:spcPct val="100000"/>
              </a:lnSpc>
              <a:spcBef>
                <a:spcPts val="600"/>
              </a:spcBef>
              <a:spcAft>
                <a:spcPts val="0"/>
              </a:spcAft>
              <a:buClr>
                <a:srgbClr val="000000"/>
              </a:buClr>
              <a:buSzPts val="2800"/>
              <a:buFont typeface="Arial"/>
              <a:buChar char="•"/>
            </a:pPr>
            <a:r>
              <a:rPr b="1" lang="en-US" sz="2800">
                <a:solidFill>
                  <a:srgbClr val="000000"/>
                </a:solidFill>
              </a:rPr>
              <a:t>Гастроэнтерология [асқазан-ішек;  entero = ішектер;  логия = зерттеу] - ас қорыту жолын және оның бұзылуларын диагностикалау мен емдеуді зерттейді</a:t>
            </a:r>
            <a:endParaRPr/>
          </a:p>
          <a:p>
            <a:pPr indent="-342900" lvl="0" marL="342900" rtl="0" algn="l">
              <a:lnSpc>
                <a:spcPct val="100000"/>
              </a:lnSpc>
              <a:spcBef>
                <a:spcPts val="600"/>
              </a:spcBef>
              <a:spcAft>
                <a:spcPts val="0"/>
              </a:spcAft>
              <a:buClr>
                <a:srgbClr val="000000"/>
              </a:buClr>
              <a:buSzPts val="2800"/>
              <a:buFont typeface="Arial"/>
              <a:buChar char="•"/>
            </a:pPr>
            <a:r>
              <a:rPr b="1" lang="en-US" sz="2800">
                <a:solidFill>
                  <a:srgbClr val="000000"/>
                </a:solidFill>
              </a:rPr>
              <a:t> Алиментарлы [aliment = тамақ]</a:t>
            </a:r>
            <a:endParaRPr/>
          </a:p>
          <a:p>
            <a:pPr indent="-342900" lvl="0" marL="342900" rtl="0" algn="l">
              <a:lnSpc>
                <a:spcPct val="100000"/>
              </a:lnSpc>
              <a:spcBef>
                <a:spcPts val="600"/>
              </a:spcBef>
              <a:spcAft>
                <a:spcPts val="0"/>
              </a:spcAft>
              <a:buClr>
                <a:srgbClr val="000000"/>
              </a:buClr>
              <a:buSzPts val="2800"/>
              <a:buFont typeface="Arial"/>
              <a:buChar char="•"/>
            </a:pPr>
            <a:r>
              <a:rPr b="1" lang="en-US" sz="2800">
                <a:solidFill>
                  <a:srgbClr val="000000"/>
                </a:solidFill>
              </a:rPr>
              <a:t> Ішек [enter = ішек] жүйке жүйесі - бұл ас қорыту жолдарының қозғалғыштығын, секрециясын және қан ағымын реттейді.</a:t>
            </a:r>
            <a:endParaRPr/>
          </a:p>
          <a:p>
            <a:pPr indent="-342900" lvl="0" marL="342900" rtl="0" algn="l">
              <a:lnSpc>
                <a:spcPct val="100000"/>
              </a:lnSpc>
              <a:spcBef>
                <a:spcPts val="600"/>
              </a:spcBef>
              <a:spcAft>
                <a:spcPts val="0"/>
              </a:spcAft>
              <a:buClr>
                <a:srgbClr val="000000"/>
              </a:buClr>
              <a:buSzPts val="2800"/>
              <a:buFont typeface="Arial"/>
              <a:buChar char="•"/>
            </a:pPr>
            <a:r>
              <a:rPr b="1" lang="en-US" sz="2800">
                <a:solidFill>
                  <a:srgbClr val="000000"/>
                </a:solidFill>
              </a:rPr>
              <a:t> крандар [крандар = тамақ]</a:t>
            </a:r>
            <a:endParaRPr/>
          </a:p>
          <a:p>
            <a:pPr indent="-342900" lvl="0" marL="342900" rtl="0" algn="l">
              <a:lnSpc>
                <a:spcPct val="100000"/>
              </a:lnSpc>
              <a:spcBef>
                <a:spcPts val="600"/>
              </a:spcBef>
              <a:spcAft>
                <a:spcPts val="0"/>
              </a:spcAft>
              <a:buClr>
                <a:srgbClr val="000000"/>
              </a:buClr>
              <a:buSzPts val="2800"/>
              <a:buFont typeface="Arial"/>
              <a:buChar char="•"/>
            </a:pPr>
            <a:r>
              <a:rPr b="1" lang="en-US" sz="2800">
                <a:solidFill>
                  <a:srgbClr val="000000"/>
                </a:solidFill>
              </a:rPr>
              <a:t> паротид [par = жанында; ot = құлақ] бездері</a:t>
            </a:r>
            <a:endParaRPr/>
          </a:p>
        </p:txBody>
      </p:sp>
      <p:grpSp>
        <p:nvGrpSpPr>
          <p:cNvPr id="68" name="Google Shape;68;p4"/>
          <p:cNvGrpSpPr/>
          <p:nvPr/>
        </p:nvGrpSpPr>
        <p:grpSpPr>
          <a:xfrm>
            <a:off x="-74260" y="6205463"/>
            <a:ext cx="12248972" cy="755702"/>
            <a:chOff x="-1" y="-2"/>
            <a:chExt cx="12248970" cy="755701"/>
          </a:xfrm>
        </p:grpSpPr>
        <p:sp>
          <p:nvSpPr>
            <p:cNvPr id="69" name="Google Shape;69;p4"/>
            <p:cNvSpPr/>
            <p:nvPr/>
          </p:nvSpPr>
          <p:spPr>
            <a:xfrm>
              <a:off x="2797115" y="18571"/>
              <a:ext cx="9451854" cy="684194"/>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70" name="Google Shape;70;p4"/>
            <p:cNvSpPr/>
            <p:nvPr/>
          </p:nvSpPr>
          <p:spPr>
            <a:xfrm>
              <a:off x="58514" y="16860"/>
              <a:ext cx="2922819" cy="738839"/>
            </a:xfrm>
            <a:prstGeom prst="rect">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71" name="Google Shape;71;p4"/>
            <p:cNvPicPr preferRelativeResize="0"/>
            <p:nvPr/>
          </p:nvPicPr>
          <p:blipFill rotWithShape="1">
            <a:blip r:embed="rId3">
              <a:alphaModFix/>
            </a:blip>
            <a:srcRect b="0" l="0" r="0" t="0"/>
            <a:stretch/>
          </p:blipFill>
          <p:spPr>
            <a:xfrm>
              <a:off x="-1" y="-2"/>
              <a:ext cx="704327" cy="613871"/>
            </a:xfrm>
            <a:prstGeom prst="rect">
              <a:avLst/>
            </a:prstGeom>
            <a:noFill/>
            <a:ln>
              <a:noFill/>
            </a:ln>
          </p:spPr>
        </p:pic>
        <p:sp>
          <p:nvSpPr>
            <p:cNvPr id="72" name="Google Shape;72;p4"/>
            <p:cNvSpPr txBox="1"/>
            <p:nvPr/>
          </p:nvSpPr>
          <p:spPr>
            <a:xfrm>
              <a:off x="696107" y="153863"/>
              <a:ext cx="2223691"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0" name="Shape 720"/>
        <p:cNvGrpSpPr/>
        <p:nvPr/>
      </p:nvGrpSpPr>
      <p:grpSpPr>
        <a:xfrm>
          <a:off x="0" y="0"/>
          <a:ext cx="0" cy="0"/>
          <a:chOff x="0" y="0"/>
          <a:chExt cx="0" cy="0"/>
        </a:xfrm>
      </p:grpSpPr>
      <p:sp>
        <p:nvSpPr>
          <p:cNvPr id="721" name="Google Shape;721;p40"/>
          <p:cNvSpPr txBox="1"/>
          <p:nvPr>
            <p:ph idx="4294967295" type="sldNum"/>
          </p:nvPr>
        </p:nvSpPr>
        <p:spPr>
          <a:xfrm>
            <a:off x="8842091" y="6324600"/>
            <a:ext cx="301907" cy="288822"/>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722" name="Google Shape;722;p40"/>
          <p:cNvSpPr txBox="1"/>
          <p:nvPr>
            <p:ph idx="4294967295" type="title"/>
          </p:nvPr>
        </p:nvSpPr>
        <p:spPr>
          <a:xfrm>
            <a:off x="-2142285" y="80840"/>
            <a:ext cx="9144004" cy="1006476"/>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1" lang="en-US" sz="4400"/>
              <a:t>Тістер</a:t>
            </a:r>
            <a:endParaRPr/>
          </a:p>
        </p:txBody>
      </p:sp>
      <p:sp>
        <p:nvSpPr>
          <p:cNvPr id="723" name="Google Shape;723;p40"/>
          <p:cNvSpPr txBox="1"/>
          <p:nvPr>
            <p:ph idx="4294967295" type="body"/>
          </p:nvPr>
        </p:nvSpPr>
        <p:spPr>
          <a:xfrm>
            <a:off x="370416" y="360296"/>
            <a:ext cx="5331216" cy="5203111"/>
          </a:xfrm>
          <a:prstGeom prst="rect">
            <a:avLst/>
          </a:prstGeom>
          <a:noFill/>
          <a:ln>
            <a:noFill/>
          </a:ln>
        </p:spPr>
        <p:txBody>
          <a:bodyPr anchorCtr="0" anchor="t" bIns="45700" lIns="45700" spcFirstLastPara="1" rIns="45700" wrap="square" tIns="45700">
            <a:normAutofit/>
          </a:bodyPr>
          <a:lstStyle/>
          <a:p>
            <a:pPr indent="-165100" lvl="0" marL="342900" rtl="0" algn="l">
              <a:lnSpc>
                <a:spcPct val="90000"/>
              </a:lnSpc>
              <a:spcBef>
                <a:spcPts val="0"/>
              </a:spcBef>
              <a:spcAft>
                <a:spcPts val="0"/>
              </a:spcAft>
              <a:buClr>
                <a:srgbClr val="000000"/>
              </a:buClr>
              <a:buSzPts val="2800"/>
              <a:buFont typeface="Arial"/>
              <a:buNone/>
            </a:pPr>
            <a:r>
              <a:t/>
            </a:r>
            <a:endParaRPr b="1" sz="2800">
              <a:solidFill>
                <a:srgbClr val="000000"/>
              </a:solidFill>
            </a:endParaRPr>
          </a:p>
          <a:p>
            <a:pPr indent="-165100" lvl="0" marL="342900" rtl="0" algn="l">
              <a:lnSpc>
                <a:spcPct val="90000"/>
              </a:lnSpc>
              <a:spcBef>
                <a:spcPts val="600"/>
              </a:spcBef>
              <a:spcAft>
                <a:spcPts val="0"/>
              </a:spcAft>
              <a:buClr>
                <a:srgbClr val="000000"/>
              </a:buClr>
              <a:buSzPts val="2800"/>
              <a:buFont typeface="Arial"/>
              <a:buNone/>
            </a:pPr>
            <a:r>
              <a:t/>
            </a:r>
            <a:endParaRPr b="1" sz="2800">
              <a:solidFill>
                <a:srgbClr val="000000"/>
              </a:solidFill>
            </a:endParaRPr>
          </a:p>
          <a:p>
            <a:pPr indent="-107950" lvl="1" marL="742950" rtl="0" algn="l">
              <a:lnSpc>
                <a:spcPct val="90000"/>
              </a:lnSpc>
              <a:spcBef>
                <a:spcPts val="0"/>
              </a:spcBef>
              <a:spcAft>
                <a:spcPts val="0"/>
              </a:spcAft>
              <a:buClr>
                <a:srgbClr val="000000"/>
              </a:buClr>
              <a:buSzPts val="2800"/>
              <a:buFont typeface="Arial"/>
              <a:buNone/>
            </a:pPr>
            <a:r>
              <a:t/>
            </a:r>
            <a:endParaRPr b="1" sz="2800">
              <a:solidFill>
                <a:srgbClr val="000000"/>
              </a:solidFill>
            </a:endParaRPr>
          </a:p>
          <a:p>
            <a:pPr indent="-342900" lvl="0" marL="342900" rtl="0" algn="l">
              <a:lnSpc>
                <a:spcPct val="90000"/>
              </a:lnSpc>
              <a:spcBef>
                <a:spcPts val="600"/>
              </a:spcBef>
              <a:spcAft>
                <a:spcPts val="0"/>
              </a:spcAft>
              <a:buClr>
                <a:srgbClr val="000000"/>
              </a:buClr>
              <a:buSzPts val="2800"/>
              <a:buFont typeface="Arial"/>
              <a:buChar char="•"/>
            </a:pPr>
            <a:r>
              <a:rPr b="1" lang="en-US" sz="2800">
                <a:solidFill>
                  <a:srgbClr val="000000"/>
                </a:solidFill>
              </a:rPr>
              <a:t>32 тұрақты Тістер</a:t>
            </a:r>
            <a:endParaRPr/>
          </a:p>
          <a:p>
            <a:pPr indent="-285750" lvl="1" marL="742950" rtl="0" algn="l">
              <a:lnSpc>
                <a:spcPct val="90000"/>
              </a:lnSpc>
              <a:spcBef>
                <a:spcPts val="0"/>
              </a:spcBef>
              <a:spcAft>
                <a:spcPts val="0"/>
              </a:spcAft>
              <a:buClr>
                <a:srgbClr val="000000"/>
              </a:buClr>
              <a:buSzPts val="2400"/>
              <a:buFont typeface="Arial"/>
              <a:buChar char="–"/>
            </a:pPr>
            <a:r>
              <a:rPr lang="en-US">
                <a:solidFill>
                  <a:srgbClr val="000000"/>
                </a:solidFill>
              </a:rPr>
              <a:t>16 төменгі жақ сүйегінде</a:t>
            </a:r>
            <a:endParaRPr/>
          </a:p>
          <a:p>
            <a:pPr indent="-285750" lvl="1" marL="742950" rtl="0" algn="l">
              <a:lnSpc>
                <a:spcPct val="90000"/>
              </a:lnSpc>
              <a:spcBef>
                <a:spcPts val="0"/>
              </a:spcBef>
              <a:spcAft>
                <a:spcPts val="0"/>
              </a:spcAft>
              <a:buClr>
                <a:srgbClr val="000000"/>
              </a:buClr>
              <a:buSzPts val="2400"/>
              <a:buFont typeface="Arial"/>
              <a:buChar char="–"/>
            </a:pPr>
            <a:r>
              <a:rPr lang="en-US">
                <a:solidFill>
                  <a:srgbClr val="000000"/>
                </a:solidFill>
              </a:rPr>
              <a:t>16 жоғарғы жақ сүйегінде</a:t>
            </a:r>
            <a:endParaRPr/>
          </a:p>
          <a:p>
            <a:pPr indent="-342900" lvl="0" marL="342900" rtl="0" algn="l">
              <a:lnSpc>
                <a:spcPct val="90000"/>
              </a:lnSpc>
              <a:spcBef>
                <a:spcPts val="600"/>
              </a:spcBef>
              <a:spcAft>
                <a:spcPts val="0"/>
              </a:spcAft>
              <a:buClr>
                <a:srgbClr val="000000"/>
              </a:buClr>
              <a:buSzPts val="2800"/>
              <a:buFont typeface="Arial"/>
              <a:buChar char="•"/>
            </a:pPr>
            <a:r>
              <a:rPr b="1" lang="en-US" sz="2800">
                <a:solidFill>
                  <a:srgbClr val="000000"/>
                </a:solidFill>
              </a:rPr>
              <a:t>20 сүт тістері</a:t>
            </a:r>
            <a:endParaRPr/>
          </a:p>
          <a:p>
            <a:pPr indent="-342900" lvl="0" marL="342900" rtl="0" algn="l">
              <a:lnSpc>
                <a:spcPct val="90000"/>
              </a:lnSpc>
              <a:spcBef>
                <a:spcPts val="600"/>
              </a:spcBef>
              <a:spcAft>
                <a:spcPts val="0"/>
              </a:spcAft>
              <a:buClr>
                <a:srgbClr val="000000"/>
              </a:buClr>
              <a:buSzPts val="2400"/>
              <a:buFont typeface="Arial"/>
              <a:buChar char="•"/>
            </a:pPr>
            <a:r>
              <a:rPr b="1" lang="en-US">
                <a:solidFill>
                  <a:srgbClr val="000000"/>
                </a:solidFill>
              </a:rPr>
              <a:t>ортаңғы сызықтан әр жақтың артқы жағына дейін</a:t>
            </a:r>
            <a:endParaRPr/>
          </a:p>
          <a:p>
            <a:pPr indent="-228600" lvl="2" marL="1143000" rtl="0" algn="l">
              <a:lnSpc>
                <a:spcPct val="90000"/>
              </a:lnSpc>
              <a:spcBef>
                <a:spcPts val="0"/>
              </a:spcBef>
              <a:spcAft>
                <a:spcPts val="0"/>
              </a:spcAft>
              <a:buClr>
                <a:srgbClr val="000000"/>
              </a:buClr>
              <a:buSzPts val="2000"/>
              <a:buFont typeface="Arial"/>
              <a:buChar char="•"/>
            </a:pPr>
            <a:r>
              <a:rPr lang="en-US" sz="2000">
                <a:solidFill>
                  <a:srgbClr val="000000"/>
                </a:solidFill>
              </a:rPr>
              <a:t>2 қасқа ,1 ит ті, 2</a:t>
            </a:r>
            <a:r>
              <a:rPr b="1" lang="en-US"/>
              <a:t> премолярлар</a:t>
            </a:r>
            <a:r>
              <a:rPr lang="en-US" sz="2000">
                <a:solidFill>
                  <a:srgbClr val="000000"/>
                </a:solidFill>
              </a:rPr>
              <a:t>,3 </a:t>
            </a:r>
            <a:r>
              <a:rPr b="1" lang="en-US"/>
              <a:t>азу тіс</a:t>
            </a:r>
            <a:endParaRPr/>
          </a:p>
        </p:txBody>
      </p:sp>
      <p:grpSp>
        <p:nvGrpSpPr>
          <p:cNvPr id="724" name="Google Shape;724;p40"/>
          <p:cNvGrpSpPr/>
          <p:nvPr/>
        </p:nvGrpSpPr>
        <p:grpSpPr>
          <a:xfrm>
            <a:off x="-74260" y="6205463"/>
            <a:ext cx="12248972" cy="755702"/>
            <a:chOff x="-1" y="-2"/>
            <a:chExt cx="12248970" cy="755701"/>
          </a:xfrm>
        </p:grpSpPr>
        <p:sp>
          <p:nvSpPr>
            <p:cNvPr id="725" name="Google Shape;725;p40"/>
            <p:cNvSpPr/>
            <p:nvPr/>
          </p:nvSpPr>
          <p:spPr>
            <a:xfrm>
              <a:off x="2797115" y="18571"/>
              <a:ext cx="9451854" cy="684194"/>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726" name="Google Shape;726;p40"/>
            <p:cNvSpPr/>
            <p:nvPr/>
          </p:nvSpPr>
          <p:spPr>
            <a:xfrm>
              <a:off x="58514" y="16860"/>
              <a:ext cx="2922819" cy="738839"/>
            </a:xfrm>
            <a:prstGeom prst="rect">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727" name="Google Shape;727;p40"/>
            <p:cNvPicPr preferRelativeResize="0"/>
            <p:nvPr/>
          </p:nvPicPr>
          <p:blipFill rotWithShape="1">
            <a:blip r:embed="rId3">
              <a:alphaModFix/>
            </a:blip>
            <a:srcRect b="0" l="0" r="0" t="0"/>
            <a:stretch/>
          </p:blipFill>
          <p:spPr>
            <a:xfrm>
              <a:off x="-1" y="-2"/>
              <a:ext cx="704327" cy="613871"/>
            </a:xfrm>
            <a:prstGeom prst="rect">
              <a:avLst/>
            </a:prstGeom>
            <a:noFill/>
            <a:ln>
              <a:noFill/>
            </a:ln>
          </p:spPr>
        </p:pic>
        <p:sp>
          <p:nvSpPr>
            <p:cNvPr id="728" name="Google Shape;728;p40"/>
            <p:cNvSpPr txBox="1"/>
            <p:nvPr/>
          </p:nvSpPr>
          <p:spPr>
            <a:xfrm>
              <a:off x="696107" y="153863"/>
              <a:ext cx="2223691"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pic>
        <p:nvPicPr>
          <p:cNvPr descr="Screen Shot 2020-09-10 at 15.36.41.png" id="729" name="Google Shape;729;p40"/>
          <p:cNvPicPr preferRelativeResize="0"/>
          <p:nvPr/>
        </p:nvPicPr>
        <p:blipFill rotWithShape="1">
          <a:blip r:embed="rId4">
            <a:alphaModFix/>
          </a:blip>
          <a:srcRect b="0" l="0" r="0" t="0"/>
          <a:stretch/>
        </p:blipFill>
        <p:spPr>
          <a:xfrm>
            <a:off x="5631839" y="136052"/>
            <a:ext cx="3022949" cy="5651598"/>
          </a:xfrm>
          <a:prstGeom prst="rect">
            <a:avLst/>
          </a:prstGeom>
          <a:noFill/>
          <a:ln>
            <a:noFill/>
          </a:ln>
        </p:spPr>
      </p:pic>
      <p:sp>
        <p:nvSpPr>
          <p:cNvPr id="730" name="Google Shape;730;p40"/>
          <p:cNvSpPr txBox="1"/>
          <p:nvPr/>
        </p:nvSpPr>
        <p:spPr>
          <a:xfrm>
            <a:off x="5654058" y="5875906"/>
            <a:ext cx="3333063" cy="241301"/>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444444"/>
              </a:buClr>
              <a:buSzPts val="900"/>
              <a:buFont typeface="Helvetica Neue"/>
              <a:buNone/>
            </a:pPr>
            <a:r>
              <a:rPr b="0" i="0" lang="en-US" sz="900" u="none" cap="none" strike="noStrike">
                <a:solidFill>
                  <a:srgbClr val="444444"/>
                </a:solidFill>
                <a:latin typeface="Helvetica Neue"/>
                <a:ea typeface="Helvetica Neue"/>
                <a:cs typeface="Helvetica Neue"/>
                <a:sym typeface="Helvetica Neue"/>
              </a:rPr>
              <a:t>Figure from: Saladin, Anatomy &amp; Physiology, McGraw Hill, 2018</a:t>
            </a:r>
            <a:endParaRPr/>
          </a:p>
        </p:txBody>
      </p:sp>
      <p:sp>
        <p:nvSpPr>
          <p:cNvPr id="731" name="Google Shape;731;p40"/>
          <p:cNvSpPr txBox="1"/>
          <p:nvPr/>
        </p:nvSpPr>
        <p:spPr>
          <a:xfrm>
            <a:off x="244069" y="4491299"/>
            <a:ext cx="4695702" cy="1328954"/>
          </a:xfrm>
          <a:prstGeom prst="rect">
            <a:avLst/>
          </a:prstGeom>
          <a:noFill/>
          <a:ln>
            <a:noFill/>
          </a:ln>
        </p:spPr>
        <p:txBody>
          <a:bodyPr anchorCtr="0" anchor="ctr" bIns="50800" lIns="50800" spcFirstLastPara="1" rIns="50800" wrap="square" tIns="50800">
            <a:spAutoFit/>
          </a:bodyPr>
          <a:lstStyle/>
          <a:p>
            <a:pPr indent="-342900" lvl="0" marL="342900" marR="0" rtl="0" algn="l">
              <a:lnSpc>
                <a:spcPct val="90000"/>
              </a:lnSpc>
              <a:spcBef>
                <a:spcPts val="0"/>
              </a:spcBef>
              <a:spcAft>
                <a:spcPts val="0"/>
              </a:spcAft>
              <a:buClr>
                <a:srgbClr val="000000"/>
              </a:buClr>
              <a:buSzPts val="2000"/>
              <a:buFont typeface="Arial"/>
              <a:buChar char="•"/>
            </a:pPr>
            <a:r>
              <a:rPr b="1" i="0" lang="en-US" sz="2000" u="none" cap="none" strike="noStrike">
                <a:solidFill>
                  <a:srgbClr val="000000"/>
                </a:solidFill>
                <a:latin typeface="Arial"/>
                <a:ea typeface="Arial"/>
                <a:cs typeface="Arial"/>
                <a:sym typeface="Arial"/>
              </a:rPr>
              <a:t>aальвеола - сүйектегі тіс ұяшығы</a:t>
            </a:r>
            <a:endParaRPr/>
          </a:p>
          <a:p>
            <a:pPr indent="-342900" lvl="0" marL="342900" marR="0" rtl="0" algn="l">
              <a:lnSpc>
                <a:spcPct val="90000"/>
              </a:lnSpc>
              <a:spcBef>
                <a:spcPts val="400"/>
              </a:spcBef>
              <a:spcAft>
                <a:spcPts val="0"/>
              </a:spcAft>
              <a:buClr>
                <a:srgbClr val="000000"/>
              </a:buClr>
              <a:buSzPts val="2000"/>
              <a:buFont typeface="Arial"/>
              <a:buChar char="•"/>
            </a:pPr>
            <a:r>
              <a:rPr b="1" i="0" lang="en-US" sz="2000" u="none" cap="none" strike="noStrike">
                <a:solidFill>
                  <a:srgbClr val="000000"/>
                </a:solidFill>
                <a:latin typeface="Arial"/>
                <a:ea typeface="Arial"/>
                <a:cs typeface="Arial"/>
                <a:sym typeface="Arial"/>
              </a:rPr>
              <a:t>гомфозды буын</a:t>
            </a:r>
            <a:endParaRPr/>
          </a:p>
          <a:p>
            <a:pPr indent="-342900" lvl="0" marL="342900" marR="0" rtl="0" algn="l">
              <a:lnSpc>
                <a:spcPct val="90000"/>
              </a:lnSpc>
              <a:spcBef>
                <a:spcPts val="400"/>
              </a:spcBef>
              <a:spcAft>
                <a:spcPts val="0"/>
              </a:spcAft>
              <a:buClr>
                <a:srgbClr val="000000"/>
              </a:buClr>
              <a:buSzPts val="2000"/>
              <a:buFont typeface="Arial"/>
              <a:buChar char="•"/>
            </a:pPr>
            <a:r>
              <a:rPr b="1" i="0" lang="en-US" sz="2000" u="none" cap="none" strike="noStrike">
                <a:solidFill>
                  <a:srgbClr val="000000"/>
                </a:solidFill>
                <a:latin typeface="Arial"/>
                <a:ea typeface="Arial"/>
                <a:cs typeface="Arial"/>
                <a:sym typeface="Arial"/>
              </a:rPr>
              <a:t>пародонт байламы</a:t>
            </a:r>
            <a:endParaRPr/>
          </a:p>
          <a:p>
            <a:pPr indent="-342900" lvl="0" marL="342900" marR="0" rtl="0" algn="l">
              <a:lnSpc>
                <a:spcPct val="90000"/>
              </a:lnSpc>
              <a:spcBef>
                <a:spcPts val="400"/>
              </a:spcBef>
              <a:spcAft>
                <a:spcPts val="0"/>
              </a:spcAft>
              <a:buClr>
                <a:srgbClr val="000000"/>
              </a:buClr>
              <a:buSzPts val="2000"/>
              <a:buFont typeface="Arial"/>
              <a:buChar char="•"/>
            </a:pPr>
            <a:r>
              <a:rPr b="1" i="0" lang="en-US" sz="2000" u="none" cap="none" strike="noStrike">
                <a:solidFill>
                  <a:srgbClr val="000000"/>
                </a:solidFill>
                <a:latin typeface="Arial"/>
                <a:ea typeface="Arial"/>
                <a:cs typeface="Arial"/>
                <a:sym typeface="Arial"/>
              </a:rPr>
              <a:t>гингива (сағыз)</a:t>
            </a:r>
            <a:endParaRPr/>
          </a:p>
        </p:txBody>
      </p:sp>
      <p:sp>
        <p:nvSpPr>
          <p:cNvPr id="732" name="Google Shape;732;p40"/>
          <p:cNvSpPr txBox="1"/>
          <p:nvPr/>
        </p:nvSpPr>
        <p:spPr>
          <a:xfrm>
            <a:off x="112941" y="3784883"/>
            <a:ext cx="3389115" cy="716423"/>
          </a:xfrm>
          <a:prstGeom prst="rect">
            <a:avLst/>
          </a:prstGeom>
          <a:noFill/>
          <a:ln>
            <a:noFill/>
          </a:ln>
        </p:spPr>
        <p:txBody>
          <a:bodyPr anchorCtr="0" anchor="ctr" bIns="50800" lIns="50800" spcFirstLastPara="1" rIns="50800" wrap="square" tIns="50800">
            <a:spAutoFit/>
          </a:bodyPr>
          <a:lstStyle/>
          <a:p>
            <a:pPr indent="228600" lvl="1"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Arial"/>
                <a:ea typeface="Arial"/>
                <a:cs typeface="Arial"/>
                <a:sym typeface="Arial"/>
              </a:rPr>
              <a:t>Негізгі құрылымдар</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6" name="Shape 736"/>
        <p:cNvGrpSpPr/>
        <p:nvPr/>
      </p:nvGrpSpPr>
      <p:grpSpPr>
        <a:xfrm>
          <a:off x="0" y="0"/>
          <a:ext cx="0" cy="0"/>
          <a:chOff x="0" y="0"/>
          <a:chExt cx="0" cy="0"/>
        </a:xfrm>
      </p:grpSpPr>
      <p:sp>
        <p:nvSpPr>
          <p:cNvPr id="737" name="Google Shape;737;p41"/>
          <p:cNvSpPr txBox="1"/>
          <p:nvPr>
            <p:ph idx="4294967295" type="sldNum"/>
          </p:nvPr>
        </p:nvSpPr>
        <p:spPr>
          <a:xfrm>
            <a:off x="8842091" y="6324600"/>
            <a:ext cx="301907" cy="288822"/>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738" name="Google Shape;738;p41"/>
          <p:cNvSpPr txBox="1"/>
          <p:nvPr>
            <p:ph idx="4294967295" type="title"/>
          </p:nvPr>
        </p:nvSpPr>
        <p:spPr>
          <a:xfrm>
            <a:off x="76200" y="304800"/>
            <a:ext cx="8991600" cy="685800"/>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200"/>
              <a:buFont typeface="Arial"/>
              <a:buNone/>
            </a:pPr>
            <a:r>
              <a:rPr b="1" lang="en-US" sz="4200"/>
              <a:t> тұрақты жане сүт тістер</a:t>
            </a:r>
            <a:endParaRPr/>
          </a:p>
        </p:txBody>
      </p:sp>
      <p:pic>
        <p:nvPicPr>
          <p:cNvPr descr="sal25693_25_08" id="739" name="Google Shape;739;p41"/>
          <p:cNvPicPr preferRelativeResize="0"/>
          <p:nvPr/>
        </p:nvPicPr>
        <p:blipFill rotWithShape="1">
          <a:blip r:embed="rId3">
            <a:alphaModFix/>
          </a:blip>
          <a:srcRect b="0" l="0" r="0" t="0"/>
          <a:stretch/>
        </p:blipFill>
        <p:spPr>
          <a:xfrm>
            <a:off x="1447800" y="1166812"/>
            <a:ext cx="6188075" cy="4954588"/>
          </a:xfrm>
          <a:prstGeom prst="rect">
            <a:avLst/>
          </a:prstGeom>
          <a:noFill/>
          <a:ln>
            <a:noFill/>
          </a:ln>
        </p:spPr>
      </p:pic>
      <p:sp>
        <p:nvSpPr>
          <p:cNvPr id="740" name="Google Shape;740;p41"/>
          <p:cNvSpPr txBox="1"/>
          <p:nvPr/>
        </p:nvSpPr>
        <p:spPr>
          <a:xfrm>
            <a:off x="4140200" y="4403725"/>
            <a:ext cx="190625" cy="51844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000000"/>
                </a:solidFill>
                <a:latin typeface="Arial"/>
                <a:ea typeface="Arial"/>
                <a:cs typeface="Arial"/>
                <a:sym typeface="Arial"/>
              </a:rPr>
              <a:t>*</a:t>
            </a:r>
            <a:endParaRPr/>
          </a:p>
        </p:txBody>
      </p:sp>
      <p:sp>
        <p:nvSpPr>
          <p:cNvPr id="741" name="Google Shape;741;p41"/>
          <p:cNvSpPr txBox="1"/>
          <p:nvPr/>
        </p:nvSpPr>
        <p:spPr>
          <a:xfrm>
            <a:off x="5283200" y="4737100"/>
            <a:ext cx="190625" cy="51844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000000"/>
                </a:solidFill>
                <a:latin typeface="Arial"/>
                <a:ea typeface="Arial"/>
                <a:cs typeface="Arial"/>
                <a:sym typeface="Arial"/>
              </a:rPr>
              <a:t>*</a:t>
            </a:r>
            <a:endParaRPr/>
          </a:p>
        </p:txBody>
      </p:sp>
      <p:sp>
        <p:nvSpPr>
          <p:cNvPr id="742" name="Google Shape;742;p41"/>
          <p:cNvSpPr txBox="1"/>
          <p:nvPr/>
        </p:nvSpPr>
        <p:spPr>
          <a:xfrm>
            <a:off x="5986462" y="4840287"/>
            <a:ext cx="190625" cy="51844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000000"/>
                </a:solidFill>
                <a:latin typeface="Arial"/>
                <a:ea typeface="Arial"/>
                <a:cs typeface="Arial"/>
                <a:sym typeface="Arial"/>
              </a:rPr>
              <a:t>*</a:t>
            </a:r>
            <a:endParaRPr/>
          </a:p>
        </p:txBody>
      </p:sp>
      <p:sp>
        <p:nvSpPr>
          <p:cNvPr id="743" name="Google Shape;743;p41"/>
          <p:cNvSpPr txBox="1"/>
          <p:nvPr/>
        </p:nvSpPr>
        <p:spPr>
          <a:xfrm>
            <a:off x="5707062" y="2917825"/>
            <a:ext cx="190625" cy="51844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000000"/>
                </a:solidFill>
                <a:latin typeface="Arial"/>
                <a:ea typeface="Arial"/>
                <a:cs typeface="Arial"/>
                <a:sym typeface="Arial"/>
              </a:rPr>
              <a:t>*</a:t>
            </a:r>
            <a:endParaRPr/>
          </a:p>
        </p:txBody>
      </p:sp>
      <p:sp>
        <p:nvSpPr>
          <p:cNvPr id="744" name="Google Shape;744;p41"/>
          <p:cNvSpPr txBox="1"/>
          <p:nvPr/>
        </p:nvSpPr>
        <p:spPr>
          <a:xfrm>
            <a:off x="1905000" y="990600"/>
            <a:ext cx="4930775" cy="202416"/>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Copyright © The McGraw-Hill Companies, Inc. Permission required for reproduction or display.</a:t>
            </a:r>
            <a:endParaRPr/>
          </a:p>
        </p:txBody>
      </p:sp>
      <p:sp>
        <p:nvSpPr>
          <p:cNvPr id="745" name="Google Shape;745;p41"/>
          <p:cNvSpPr txBox="1"/>
          <p:nvPr/>
        </p:nvSpPr>
        <p:spPr>
          <a:xfrm>
            <a:off x="2057400" y="6096001"/>
            <a:ext cx="4930775" cy="202415"/>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 The McGraw-Hill Companies, Inc./Rebecca Gray, photographer/Don Kincaid, dissections</a:t>
            </a:r>
            <a:endParaRPr/>
          </a:p>
        </p:txBody>
      </p:sp>
      <p:sp>
        <p:nvSpPr>
          <p:cNvPr id="746" name="Google Shape;746;p41"/>
          <p:cNvSpPr txBox="1"/>
          <p:nvPr/>
        </p:nvSpPr>
        <p:spPr>
          <a:xfrm>
            <a:off x="2703856" y="6298415"/>
            <a:ext cx="3333063" cy="241301"/>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444444"/>
              </a:buClr>
              <a:buSzPts val="900"/>
              <a:buFont typeface="Helvetica Neue"/>
              <a:buNone/>
            </a:pPr>
            <a:r>
              <a:rPr b="0" i="0" lang="en-US" sz="900" u="none" cap="none" strike="noStrike">
                <a:solidFill>
                  <a:srgbClr val="444444"/>
                </a:solidFill>
                <a:latin typeface="Helvetica Neue"/>
                <a:ea typeface="Helvetica Neue"/>
                <a:cs typeface="Helvetica Neue"/>
                <a:sym typeface="Helvetica Neue"/>
              </a:rPr>
              <a:t>Figure from: Saladin, Anatomy &amp; Physiology, McGraw Hill, 2018</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0" name="Shape 750"/>
        <p:cNvGrpSpPr/>
        <p:nvPr/>
      </p:nvGrpSpPr>
      <p:grpSpPr>
        <a:xfrm>
          <a:off x="0" y="0"/>
          <a:ext cx="0" cy="0"/>
          <a:chOff x="0" y="0"/>
          <a:chExt cx="0" cy="0"/>
        </a:xfrm>
      </p:grpSpPr>
      <p:sp>
        <p:nvSpPr>
          <p:cNvPr id="751" name="Google Shape;751;p42"/>
          <p:cNvSpPr txBox="1"/>
          <p:nvPr>
            <p:ph idx="4294967295" type="sldNum"/>
          </p:nvPr>
        </p:nvSpPr>
        <p:spPr>
          <a:xfrm>
            <a:off x="8842091" y="6324600"/>
            <a:ext cx="301907" cy="288822"/>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752" name="Google Shape;752;p42"/>
          <p:cNvSpPr txBox="1"/>
          <p:nvPr>
            <p:ph idx="4294967295" type="title"/>
          </p:nvPr>
        </p:nvSpPr>
        <p:spPr>
          <a:xfrm>
            <a:off x="-2586909" y="360932"/>
            <a:ext cx="9144003" cy="1143003"/>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1" lang="en-US" sz="4400"/>
              <a:t>Шайнау</a:t>
            </a:r>
            <a:endParaRPr/>
          </a:p>
        </p:txBody>
      </p:sp>
      <p:sp>
        <p:nvSpPr>
          <p:cNvPr id="753" name="Google Shape;753;p42"/>
          <p:cNvSpPr txBox="1"/>
          <p:nvPr>
            <p:ph idx="4294967295" type="body"/>
          </p:nvPr>
        </p:nvSpPr>
        <p:spPr>
          <a:xfrm>
            <a:off x="288924" y="1447800"/>
            <a:ext cx="8596315" cy="5410200"/>
          </a:xfrm>
          <a:prstGeom prst="rect">
            <a:avLst/>
          </a:prstGeom>
          <a:noFill/>
          <a:ln>
            <a:noFill/>
          </a:ln>
        </p:spPr>
        <p:txBody>
          <a:bodyPr anchorCtr="0" anchor="t" bIns="45700" lIns="45700" spcFirstLastPara="1" rIns="45700" wrap="square" tIns="45700">
            <a:normAutofit/>
          </a:bodyPr>
          <a:lstStyle/>
          <a:p>
            <a:pPr indent="-342900" lvl="0" marL="342900" marR="0" rtl="0" algn="l">
              <a:lnSpc>
                <a:spcPct val="90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тамақты жұту үшін кішкене бөліктерге бөледі және ас қорыту ферменттерінің әсеріне көп әсер етеді</a:t>
            </a:r>
            <a:endParaRPr/>
          </a:p>
        </p:txBody>
      </p:sp>
      <p:grpSp>
        <p:nvGrpSpPr>
          <p:cNvPr id="754" name="Google Shape;754;p42"/>
          <p:cNvGrpSpPr/>
          <p:nvPr/>
        </p:nvGrpSpPr>
        <p:grpSpPr>
          <a:xfrm>
            <a:off x="-74260" y="6205463"/>
            <a:ext cx="12248972" cy="755702"/>
            <a:chOff x="-1" y="-2"/>
            <a:chExt cx="12248970" cy="755701"/>
          </a:xfrm>
        </p:grpSpPr>
        <p:sp>
          <p:nvSpPr>
            <p:cNvPr id="755" name="Google Shape;755;p42"/>
            <p:cNvSpPr/>
            <p:nvPr/>
          </p:nvSpPr>
          <p:spPr>
            <a:xfrm>
              <a:off x="2797115" y="18571"/>
              <a:ext cx="9451854" cy="684194"/>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756" name="Google Shape;756;p42"/>
            <p:cNvSpPr/>
            <p:nvPr/>
          </p:nvSpPr>
          <p:spPr>
            <a:xfrm>
              <a:off x="58514" y="16860"/>
              <a:ext cx="2922819" cy="738839"/>
            </a:xfrm>
            <a:prstGeom prst="rect">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757" name="Google Shape;757;p42"/>
            <p:cNvPicPr preferRelativeResize="0"/>
            <p:nvPr/>
          </p:nvPicPr>
          <p:blipFill rotWithShape="1">
            <a:blip r:embed="rId3">
              <a:alphaModFix/>
            </a:blip>
            <a:srcRect b="0" l="0" r="0" t="0"/>
            <a:stretch/>
          </p:blipFill>
          <p:spPr>
            <a:xfrm>
              <a:off x="-1" y="-2"/>
              <a:ext cx="704327" cy="613871"/>
            </a:xfrm>
            <a:prstGeom prst="rect">
              <a:avLst/>
            </a:prstGeom>
            <a:noFill/>
            <a:ln>
              <a:noFill/>
            </a:ln>
          </p:spPr>
        </p:pic>
        <p:sp>
          <p:nvSpPr>
            <p:cNvPr id="758" name="Google Shape;758;p42"/>
            <p:cNvSpPr txBox="1"/>
            <p:nvPr/>
          </p:nvSpPr>
          <p:spPr>
            <a:xfrm>
              <a:off x="696107" y="153863"/>
              <a:ext cx="2223691"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
        <p:nvSpPr>
          <p:cNvPr id="759" name="Google Shape;759;p42"/>
          <p:cNvSpPr txBox="1"/>
          <p:nvPr/>
        </p:nvSpPr>
        <p:spPr>
          <a:xfrm>
            <a:off x="1385127" y="3811692"/>
            <a:ext cx="6596947" cy="447229"/>
          </a:xfrm>
          <a:prstGeom prst="rect">
            <a:avLst/>
          </a:prstGeom>
          <a:noFill/>
          <a:ln>
            <a:noFill/>
          </a:ln>
        </p:spPr>
        <p:txBody>
          <a:bodyPr anchorCtr="0" anchor="ctr" bIns="50800" lIns="50800" spcFirstLastPara="1" rIns="50800" wrap="square" tIns="50800">
            <a:spAutoFit/>
          </a:bodyPr>
          <a:lstStyle/>
          <a:p>
            <a:pPr indent="-342900" lvl="0" marL="342900" marR="0" rtl="0" algn="just">
              <a:lnSpc>
                <a:spcPct val="90000"/>
              </a:lnSpc>
              <a:spcBef>
                <a:spcPts val="0"/>
              </a:spcBef>
              <a:spcAft>
                <a:spcPts val="0"/>
              </a:spcAft>
              <a:buClr>
                <a:srgbClr val="000000"/>
              </a:buClr>
              <a:buSzPts val="2400"/>
              <a:buFont typeface="Arial"/>
              <a:buChar char="•"/>
            </a:pPr>
            <a:r>
              <a:rPr b="1" i="0" lang="en-US" sz="2400" u="none" cap="none" strike="noStrike">
                <a:solidFill>
                  <a:srgbClr val="000000"/>
                </a:solidFill>
                <a:latin typeface="Arial"/>
                <a:ea typeface="Arial"/>
                <a:cs typeface="Arial"/>
                <a:sym typeface="Arial"/>
              </a:rPr>
              <a:t>Шайнау қалай орындалады?</a:t>
            </a:r>
            <a:endParaRPr/>
          </a:p>
        </p:txBody>
      </p:sp>
      <p:grpSp>
        <p:nvGrpSpPr>
          <p:cNvPr id="760" name="Google Shape;760;p42"/>
          <p:cNvGrpSpPr/>
          <p:nvPr/>
        </p:nvGrpSpPr>
        <p:grpSpPr>
          <a:xfrm>
            <a:off x="237887" y="3531635"/>
            <a:ext cx="980377" cy="1007343"/>
            <a:chOff x="-1" y="-2"/>
            <a:chExt cx="980375" cy="1007341"/>
          </a:xfrm>
        </p:grpSpPr>
        <p:sp>
          <p:nvSpPr>
            <p:cNvPr id="761" name="Google Shape;761;p42"/>
            <p:cNvSpPr/>
            <p:nvPr/>
          </p:nvSpPr>
          <p:spPr>
            <a:xfrm>
              <a:off x="-1" y="-2"/>
              <a:ext cx="980375" cy="1007341"/>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sp>
          <p:nvSpPr>
            <p:cNvPr id="762" name="Google Shape;762;p42"/>
            <p:cNvSpPr/>
            <p:nvPr/>
          </p:nvSpPr>
          <p:spPr>
            <a:xfrm>
              <a:off x="165066" y="169585"/>
              <a:ext cx="650361" cy="668151"/>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grpSp>
          <p:nvGrpSpPr>
            <p:cNvPr id="763" name="Google Shape;763;p42"/>
            <p:cNvGrpSpPr/>
            <p:nvPr/>
          </p:nvGrpSpPr>
          <p:grpSpPr>
            <a:xfrm>
              <a:off x="142133" y="146024"/>
              <a:ext cx="696259" cy="715335"/>
              <a:chOff x="-2" y="-2"/>
              <a:chExt cx="696258" cy="715334"/>
            </a:xfrm>
          </p:grpSpPr>
          <p:sp>
            <p:nvSpPr>
              <p:cNvPr id="764" name="Google Shape;764;p42"/>
              <p:cNvSpPr/>
              <p:nvPr/>
            </p:nvSpPr>
            <p:spPr>
              <a:xfrm>
                <a:off x="-2" y="-1"/>
                <a:ext cx="696256" cy="715328"/>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1200"/>
                  <a:buFont typeface="Trebuchet MS"/>
                  <a:buNone/>
                </a:pPr>
                <a:r>
                  <a:t/>
                </a:r>
                <a:endParaRPr b="0" i="0" sz="1200" u="none" cap="none" strike="noStrike">
                  <a:solidFill>
                    <a:srgbClr val="000000"/>
                  </a:solidFill>
                  <a:latin typeface="Trebuchet MS"/>
                  <a:ea typeface="Trebuchet MS"/>
                  <a:cs typeface="Trebuchet MS"/>
                  <a:sym typeface="Trebuchet MS"/>
                </a:endParaRPr>
              </a:p>
            </p:txBody>
          </p:sp>
          <p:pic>
            <p:nvPicPr>
              <p:cNvPr descr="image3.png" id="765" name="Google Shape;765;p42"/>
              <p:cNvPicPr preferRelativeResize="0"/>
              <p:nvPr/>
            </p:nvPicPr>
            <p:blipFill rotWithShape="1">
              <a:blip r:embed="rId4">
                <a:alphaModFix/>
              </a:blip>
              <a:srcRect b="0" l="0" r="0" t="0"/>
              <a:stretch/>
            </p:blipFill>
            <p:spPr>
              <a:xfrm>
                <a:off x="2" y="-2"/>
                <a:ext cx="696254" cy="715334"/>
              </a:xfrm>
              <a:prstGeom prst="rect">
                <a:avLst/>
              </a:prstGeom>
              <a:noFill/>
              <a:ln>
                <a:noFill/>
              </a:ln>
            </p:spPr>
          </p:pic>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60"/>
                                        </p:tgtEl>
                                        <p:attrNameLst>
                                          <p:attrName>style.visibility</p:attrName>
                                        </p:attrNameLst>
                                      </p:cBhvr>
                                      <p:to>
                                        <p:strVal val="visible"/>
                                      </p:to>
                                    </p:set>
                                    <p:anim calcmode="lin" valueType="num">
                                      <p:cBhvr additive="base">
                                        <p:cTn dur="300"/>
                                        <p:tgtEl>
                                          <p:spTgt spid="760"/>
                                        </p:tgtEl>
                                        <p:attrNameLst>
                                          <p:attrName>ppt_w</p:attrName>
                                        </p:attrNameLst>
                                      </p:cBhvr>
                                      <p:tavLst>
                                        <p:tav fmla="" tm="0">
                                          <p:val>
                                            <p:strVal val="0"/>
                                          </p:val>
                                        </p:tav>
                                        <p:tav fmla="" tm="100000">
                                          <p:val>
                                            <p:strVal val="#ppt_w"/>
                                          </p:val>
                                        </p:tav>
                                      </p:tavLst>
                                    </p:anim>
                                    <p:anim calcmode="lin" valueType="num">
                                      <p:cBhvr additive="base">
                                        <p:cTn dur="300"/>
                                        <p:tgtEl>
                                          <p:spTgt spid="76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9" name="Shape 769"/>
        <p:cNvGrpSpPr/>
        <p:nvPr/>
      </p:nvGrpSpPr>
      <p:grpSpPr>
        <a:xfrm>
          <a:off x="0" y="0"/>
          <a:ext cx="0" cy="0"/>
          <a:chOff x="0" y="0"/>
          <a:chExt cx="0" cy="0"/>
        </a:xfrm>
      </p:grpSpPr>
      <p:sp>
        <p:nvSpPr>
          <p:cNvPr id="770" name="Google Shape;770;p43"/>
          <p:cNvSpPr txBox="1"/>
          <p:nvPr>
            <p:ph idx="4294967295" type="sldNum"/>
          </p:nvPr>
        </p:nvSpPr>
        <p:spPr>
          <a:xfrm>
            <a:off x="8842091" y="6324600"/>
            <a:ext cx="301907" cy="288822"/>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grpSp>
        <p:nvGrpSpPr>
          <p:cNvPr id="771" name="Google Shape;771;p43"/>
          <p:cNvGrpSpPr/>
          <p:nvPr/>
        </p:nvGrpSpPr>
        <p:grpSpPr>
          <a:xfrm>
            <a:off x="-74260" y="6205463"/>
            <a:ext cx="12248972" cy="755702"/>
            <a:chOff x="-1" y="-2"/>
            <a:chExt cx="12248970" cy="755701"/>
          </a:xfrm>
        </p:grpSpPr>
        <p:sp>
          <p:nvSpPr>
            <p:cNvPr id="772" name="Google Shape;772;p43"/>
            <p:cNvSpPr/>
            <p:nvPr/>
          </p:nvSpPr>
          <p:spPr>
            <a:xfrm>
              <a:off x="2797115" y="18571"/>
              <a:ext cx="9451854" cy="684194"/>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773" name="Google Shape;773;p43"/>
            <p:cNvSpPr/>
            <p:nvPr/>
          </p:nvSpPr>
          <p:spPr>
            <a:xfrm>
              <a:off x="58514" y="16860"/>
              <a:ext cx="2922819" cy="738839"/>
            </a:xfrm>
            <a:prstGeom prst="rect">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774" name="Google Shape;774;p43"/>
            <p:cNvPicPr preferRelativeResize="0"/>
            <p:nvPr/>
          </p:nvPicPr>
          <p:blipFill rotWithShape="1">
            <a:blip r:embed="rId3">
              <a:alphaModFix/>
            </a:blip>
            <a:srcRect b="0" l="0" r="0" t="0"/>
            <a:stretch/>
          </p:blipFill>
          <p:spPr>
            <a:xfrm>
              <a:off x="-1" y="-2"/>
              <a:ext cx="704327" cy="613871"/>
            </a:xfrm>
            <a:prstGeom prst="rect">
              <a:avLst/>
            </a:prstGeom>
            <a:noFill/>
            <a:ln>
              <a:noFill/>
            </a:ln>
          </p:spPr>
        </p:pic>
        <p:sp>
          <p:nvSpPr>
            <p:cNvPr id="775" name="Google Shape;775;p43"/>
            <p:cNvSpPr txBox="1"/>
            <p:nvPr/>
          </p:nvSpPr>
          <p:spPr>
            <a:xfrm>
              <a:off x="696107" y="153863"/>
              <a:ext cx="2223691"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
        <p:nvSpPr>
          <p:cNvPr id="776" name="Google Shape;776;p43"/>
          <p:cNvSpPr txBox="1"/>
          <p:nvPr/>
        </p:nvSpPr>
        <p:spPr>
          <a:xfrm>
            <a:off x="1287000" y="4660014"/>
            <a:ext cx="7683351" cy="1807578"/>
          </a:xfrm>
          <a:prstGeom prst="rect">
            <a:avLst/>
          </a:prstGeom>
          <a:noFill/>
          <a:ln>
            <a:noFill/>
          </a:ln>
        </p:spPr>
        <p:txBody>
          <a:bodyPr anchorCtr="0" anchor="ctr" bIns="50800" lIns="50800" spcFirstLastPara="1" rIns="50800" wrap="square" tIns="50800">
            <a:spAutoFit/>
          </a:bodyPr>
          <a:lstStyle/>
          <a:p>
            <a:pPr indent="-342900" lvl="0" marL="342900" marR="0" rtl="0" algn="just">
              <a:lnSpc>
                <a:spcPct val="90000"/>
              </a:lnSpc>
              <a:spcBef>
                <a:spcPts val="0"/>
              </a:spcBef>
              <a:spcAft>
                <a:spcPts val="0"/>
              </a:spcAft>
              <a:buClr>
                <a:srgbClr val="000000"/>
              </a:buClr>
              <a:buSzPts val="2400"/>
              <a:buFont typeface="Arial"/>
              <a:buChar char="•"/>
            </a:pPr>
            <a:r>
              <a:rPr b="1" i="0" lang="en-US" sz="2400" u="none" cap="none" strike="noStrike">
                <a:solidFill>
                  <a:srgbClr val="000000"/>
                </a:solidFill>
                <a:latin typeface="Arial"/>
                <a:ea typeface="Arial"/>
                <a:cs typeface="Arial"/>
                <a:sym typeface="Arial"/>
              </a:rPr>
              <a:t>Сілекей қандай қызметтерді атқарады; оның құрамы мен рНы?</a:t>
            </a:r>
            <a:endParaRPr/>
          </a:p>
          <a:p>
            <a:pPr indent="-342900" lvl="0" marL="342900" marR="0" rtl="0" algn="just">
              <a:lnSpc>
                <a:spcPct val="90000"/>
              </a:lnSpc>
              <a:spcBef>
                <a:spcPts val="600"/>
              </a:spcBef>
              <a:spcAft>
                <a:spcPts val="0"/>
              </a:spcAft>
              <a:buClr>
                <a:srgbClr val="000000"/>
              </a:buClr>
              <a:buSzPts val="2400"/>
              <a:buFont typeface="Arial"/>
              <a:buChar char="•"/>
            </a:pPr>
            <a:r>
              <a:rPr b="1" i="0" lang="en-US" sz="2400" u="none" cap="none" strike="noStrike">
                <a:solidFill>
                  <a:srgbClr val="000000"/>
                </a:solidFill>
                <a:latin typeface="Arial"/>
                <a:ea typeface="Arial"/>
                <a:cs typeface="Arial"/>
                <a:sym typeface="Arial"/>
              </a:rPr>
              <a:t>Жүйке жүйесі сілекей бөлуді қалай реттейді?</a:t>
            </a:r>
            <a:br>
              <a:rPr b="1" i="0" lang="en-US" sz="2400" u="none" cap="none" strike="noStrike">
                <a:solidFill>
                  <a:srgbClr val="000000"/>
                </a:solidFill>
                <a:latin typeface="Arial"/>
                <a:ea typeface="Arial"/>
                <a:cs typeface="Arial"/>
                <a:sym typeface="Arial"/>
              </a:rPr>
            </a:br>
            <a:br>
              <a:rPr b="1" i="0" lang="en-US" sz="2400" u="none" cap="none" strike="noStrike">
                <a:solidFill>
                  <a:srgbClr val="000000"/>
                </a:solidFill>
                <a:latin typeface="Arial"/>
                <a:ea typeface="Arial"/>
                <a:cs typeface="Arial"/>
                <a:sym typeface="Arial"/>
              </a:rPr>
            </a:br>
            <a:endParaRPr/>
          </a:p>
        </p:txBody>
      </p:sp>
      <p:grpSp>
        <p:nvGrpSpPr>
          <p:cNvPr id="777" name="Google Shape;777;p43"/>
          <p:cNvGrpSpPr/>
          <p:nvPr/>
        </p:nvGrpSpPr>
        <p:grpSpPr>
          <a:xfrm>
            <a:off x="197467" y="4709821"/>
            <a:ext cx="980377" cy="1007343"/>
            <a:chOff x="-1" y="-2"/>
            <a:chExt cx="980375" cy="1007341"/>
          </a:xfrm>
        </p:grpSpPr>
        <p:sp>
          <p:nvSpPr>
            <p:cNvPr id="778" name="Google Shape;778;p43"/>
            <p:cNvSpPr/>
            <p:nvPr/>
          </p:nvSpPr>
          <p:spPr>
            <a:xfrm>
              <a:off x="-1" y="-2"/>
              <a:ext cx="980375" cy="1007341"/>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sp>
          <p:nvSpPr>
            <p:cNvPr id="779" name="Google Shape;779;p43"/>
            <p:cNvSpPr/>
            <p:nvPr/>
          </p:nvSpPr>
          <p:spPr>
            <a:xfrm>
              <a:off x="165066" y="169585"/>
              <a:ext cx="650361" cy="668151"/>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grpSp>
          <p:nvGrpSpPr>
            <p:cNvPr id="780" name="Google Shape;780;p43"/>
            <p:cNvGrpSpPr/>
            <p:nvPr/>
          </p:nvGrpSpPr>
          <p:grpSpPr>
            <a:xfrm>
              <a:off x="142133" y="146024"/>
              <a:ext cx="696259" cy="715335"/>
              <a:chOff x="-2" y="-2"/>
              <a:chExt cx="696258" cy="715334"/>
            </a:xfrm>
          </p:grpSpPr>
          <p:sp>
            <p:nvSpPr>
              <p:cNvPr id="781" name="Google Shape;781;p43"/>
              <p:cNvSpPr/>
              <p:nvPr/>
            </p:nvSpPr>
            <p:spPr>
              <a:xfrm>
                <a:off x="-2" y="-1"/>
                <a:ext cx="696256" cy="715328"/>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1200"/>
                  <a:buFont typeface="Trebuchet MS"/>
                  <a:buNone/>
                </a:pPr>
                <a:r>
                  <a:t/>
                </a:r>
                <a:endParaRPr b="0" i="0" sz="1200" u="none" cap="none" strike="noStrike">
                  <a:solidFill>
                    <a:srgbClr val="000000"/>
                  </a:solidFill>
                  <a:latin typeface="Trebuchet MS"/>
                  <a:ea typeface="Trebuchet MS"/>
                  <a:cs typeface="Trebuchet MS"/>
                  <a:sym typeface="Trebuchet MS"/>
                </a:endParaRPr>
              </a:p>
            </p:txBody>
          </p:sp>
          <p:pic>
            <p:nvPicPr>
              <p:cNvPr descr="image3.png" id="782" name="Google Shape;782;p43"/>
              <p:cNvPicPr preferRelativeResize="0"/>
              <p:nvPr/>
            </p:nvPicPr>
            <p:blipFill rotWithShape="1">
              <a:blip r:embed="rId4">
                <a:alphaModFix/>
              </a:blip>
              <a:srcRect b="0" l="0" r="0" t="0"/>
              <a:stretch/>
            </p:blipFill>
            <p:spPr>
              <a:xfrm>
                <a:off x="2" y="-2"/>
                <a:ext cx="696254" cy="715334"/>
              </a:xfrm>
              <a:prstGeom prst="rect">
                <a:avLst/>
              </a:prstGeom>
              <a:noFill/>
              <a:ln>
                <a:noFill/>
              </a:ln>
            </p:spPr>
          </p:pic>
        </p:grpSp>
      </p:grpSp>
      <p:sp>
        <p:nvSpPr>
          <p:cNvPr id="783" name="Google Shape;783;p43"/>
          <p:cNvSpPr txBox="1"/>
          <p:nvPr>
            <p:ph idx="4294967295" type="body"/>
          </p:nvPr>
        </p:nvSpPr>
        <p:spPr>
          <a:xfrm>
            <a:off x="197643" y="1123907"/>
            <a:ext cx="8748714" cy="2802319"/>
          </a:xfrm>
          <a:prstGeom prst="rect">
            <a:avLst/>
          </a:prstGeom>
          <a:noFill/>
          <a:ln>
            <a:noFill/>
          </a:ln>
        </p:spPr>
        <p:txBody>
          <a:bodyPr anchorCtr="0" anchor="t" bIns="45700" lIns="45700" spcFirstLastPara="1" rIns="45700" wrap="square" tIns="45700">
            <a:normAutofit/>
          </a:bodyPr>
          <a:lstStyle/>
          <a:p>
            <a:pPr indent="-342900" lvl="0" marL="342900" rtl="0" algn="l">
              <a:lnSpc>
                <a:spcPct val="90000"/>
              </a:lnSpc>
              <a:spcBef>
                <a:spcPts val="0"/>
              </a:spcBef>
              <a:spcAft>
                <a:spcPts val="0"/>
              </a:spcAft>
              <a:buClr>
                <a:srgbClr val="000000"/>
              </a:buClr>
              <a:buSzPts val="2400"/>
              <a:buFont typeface="Arial"/>
              <a:buChar char="•"/>
            </a:pPr>
            <a:r>
              <a:rPr b="1" lang="en-US">
                <a:solidFill>
                  <a:srgbClr val="000000"/>
                </a:solidFill>
              </a:rPr>
              <a:t>ішкі сілекей бездері - </a:t>
            </a:r>
            <a:r>
              <a:rPr b="0" lang="en-US"/>
              <a:t>басқа ауыз тіндерінің арасында шашыраған ұсақ бездер</a:t>
            </a:r>
            <a:endParaRPr b="0"/>
          </a:p>
          <a:p>
            <a:pPr indent="-285750" lvl="1" marL="742950" rtl="0" algn="l">
              <a:lnSpc>
                <a:spcPct val="90000"/>
              </a:lnSpc>
              <a:spcBef>
                <a:spcPts val="0"/>
              </a:spcBef>
              <a:spcAft>
                <a:spcPts val="0"/>
              </a:spcAft>
              <a:buClr>
                <a:srgbClr val="000000"/>
              </a:buClr>
              <a:buSzPts val="2000"/>
              <a:buFont typeface="Arial"/>
              <a:buChar char="–"/>
            </a:pPr>
            <a:r>
              <a:rPr b="1" lang="en-US" sz="2000">
                <a:solidFill>
                  <a:srgbClr val="000000"/>
                </a:solidFill>
              </a:rPr>
              <a:t>тіл бездері, ерін бездері және жұтқыншақ бездері</a:t>
            </a:r>
            <a:endParaRPr sz="800"/>
          </a:p>
          <a:p>
            <a:pPr indent="-342900" lvl="0" marL="342900" rtl="0" algn="l">
              <a:lnSpc>
                <a:spcPct val="90000"/>
              </a:lnSpc>
              <a:spcBef>
                <a:spcPts val="500"/>
              </a:spcBef>
              <a:spcAft>
                <a:spcPts val="0"/>
              </a:spcAft>
              <a:buClr>
                <a:srgbClr val="000000"/>
              </a:buClr>
              <a:buSzPts val="2400"/>
              <a:buFont typeface="Arial"/>
              <a:buChar char="•"/>
            </a:pPr>
            <a:r>
              <a:rPr b="1" lang="en-US">
                <a:solidFill>
                  <a:srgbClr val="000000"/>
                </a:solidFill>
              </a:rPr>
              <a:t>сыртқы сілекей бездері - </a:t>
            </a:r>
            <a:r>
              <a:rPr b="0" lang="en-US"/>
              <a:t>түтіктер арқылы ауыз қуысына қосылған үш жұп</a:t>
            </a:r>
            <a:endParaRPr b="0"/>
          </a:p>
          <a:p>
            <a:pPr indent="-285750" lvl="1" marL="742950" rtl="0" algn="l">
              <a:lnSpc>
                <a:spcPct val="90000"/>
              </a:lnSpc>
              <a:spcBef>
                <a:spcPts val="0"/>
              </a:spcBef>
              <a:spcAft>
                <a:spcPts val="0"/>
              </a:spcAft>
              <a:buClr>
                <a:srgbClr val="000000"/>
              </a:buClr>
              <a:buSzPts val="2000"/>
              <a:buFont typeface="Arial"/>
              <a:buChar char="–"/>
            </a:pPr>
            <a:r>
              <a:rPr b="1" lang="en-US" sz="2000">
                <a:solidFill>
                  <a:srgbClr val="000000"/>
                </a:solidFill>
              </a:rPr>
              <a:t>құлақ безі</a:t>
            </a:r>
            <a:endParaRPr/>
          </a:p>
          <a:p>
            <a:pPr indent="-285750" lvl="1" marL="742950" rtl="0" algn="l">
              <a:lnSpc>
                <a:spcPct val="90000"/>
              </a:lnSpc>
              <a:spcBef>
                <a:spcPts val="0"/>
              </a:spcBef>
              <a:spcAft>
                <a:spcPts val="0"/>
              </a:spcAft>
              <a:buClr>
                <a:srgbClr val="000000"/>
              </a:buClr>
              <a:buSzPts val="2000"/>
              <a:buFont typeface="Arial"/>
              <a:buChar char="–"/>
            </a:pPr>
            <a:r>
              <a:rPr b="1" lang="en-US" sz="2000">
                <a:solidFill>
                  <a:srgbClr val="000000"/>
                </a:solidFill>
              </a:rPr>
              <a:t>жақ асты безі</a:t>
            </a:r>
            <a:endParaRPr/>
          </a:p>
          <a:p>
            <a:pPr indent="-285750" lvl="1" marL="742950" rtl="0" algn="l">
              <a:lnSpc>
                <a:spcPct val="90000"/>
              </a:lnSpc>
              <a:spcBef>
                <a:spcPts val="0"/>
              </a:spcBef>
              <a:spcAft>
                <a:spcPts val="0"/>
              </a:spcAft>
              <a:buClr>
                <a:srgbClr val="000000"/>
              </a:buClr>
              <a:buSzPts val="2000"/>
              <a:buFont typeface="Arial"/>
              <a:buChar char="–"/>
            </a:pPr>
            <a:r>
              <a:rPr b="1" lang="en-US" sz="2000">
                <a:solidFill>
                  <a:srgbClr val="000000"/>
                </a:solidFill>
              </a:rPr>
              <a:t>тіл асты бездері </a:t>
            </a:r>
            <a:endParaRPr/>
          </a:p>
        </p:txBody>
      </p:sp>
      <p:sp>
        <p:nvSpPr>
          <p:cNvPr id="784" name="Google Shape;784;p43"/>
          <p:cNvSpPr txBox="1"/>
          <p:nvPr>
            <p:ph idx="4294967295" type="title"/>
          </p:nvPr>
        </p:nvSpPr>
        <p:spPr>
          <a:xfrm>
            <a:off x="-1684186" y="121261"/>
            <a:ext cx="9144003" cy="914401"/>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1" lang="en-US" sz="4400"/>
              <a:t>Сілекей бездері</a:t>
            </a:r>
            <a:endParaRPr/>
          </a:p>
        </p:txBody>
      </p:sp>
      <p:sp>
        <p:nvSpPr>
          <p:cNvPr id="785" name="Google Shape;785;p43"/>
          <p:cNvSpPr txBox="1"/>
          <p:nvPr/>
        </p:nvSpPr>
        <p:spPr>
          <a:xfrm>
            <a:off x="428408" y="3650119"/>
            <a:ext cx="8556654" cy="1158429"/>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Arial"/>
                <a:ea typeface="Arial"/>
                <a:cs typeface="Arial"/>
                <a:sym typeface="Arial"/>
              </a:rPr>
              <a:t>Сілекей секрециясы -</a:t>
            </a:r>
            <a:r>
              <a:rPr b="0" i="0" lang="en-US" sz="2400" u="none" cap="none" strike="noStrike">
                <a:solidFill>
                  <a:srgbClr val="000000"/>
                </a:solidFill>
                <a:latin typeface="Arial"/>
                <a:ea typeface="Arial"/>
                <a:cs typeface="Arial"/>
                <a:sym typeface="Arial"/>
              </a:rPr>
              <a:t>сыртқы сілекей бездері тәулігіне шамамен 1-ден 1,5 л сілекей бөледі</a:t>
            </a:r>
            <a:endParaRPr b="0" i="0" sz="20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77"/>
                                        </p:tgtEl>
                                        <p:attrNameLst>
                                          <p:attrName>style.visibility</p:attrName>
                                        </p:attrNameLst>
                                      </p:cBhvr>
                                      <p:to>
                                        <p:strVal val="visible"/>
                                      </p:to>
                                    </p:set>
                                    <p:anim calcmode="lin" valueType="num">
                                      <p:cBhvr additive="base">
                                        <p:cTn dur="300"/>
                                        <p:tgtEl>
                                          <p:spTgt spid="777"/>
                                        </p:tgtEl>
                                        <p:attrNameLst>
                                          <p:attrName>ppt_w</p:attrName>
                                        </p:attrNameLst>
                                      </p:cBhvr>
                                      <p:tavLst>
                                        <p:tav fmla="" tm="0">
                                          <p:val>
                                            <p:strVal val="0"/>
                                          </p:val>
                                        </p:tav>
                                        <p:tav fmla="" tm="100000">
                                          <p:val>
                                            <p:strVal val="#ppt_w"/>
                                          </p:val>
                                        </p:tav>
                                      </p:tavLst>
                                    </p:anim>
                                    <p:anim calcmode="lin" valueType="num">
                                      <p:cBhvr additive="base">
                                        <p:cTn dur="300"/>
                                        <p:tgtEl>
                                          <p:spTgt spid="77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9" name="Shape 789"/>
        <p:cNvGrpSpPr/>
        <p:nvPr/>
      </p:nvGrpSpPr>
      <p:grpSpPr>
        <a:xfrm>
          <a:off x="0" y="0"/>
          <a:ext cx="0" cy="0"/>
          <a:chOff x="0" y="0"/>
          <a:chExt cx="0" cy="0"/>
        </a:xfrm>
      </p:grpSpPr>
      <p:sp>
        <p:nvSpPr>
          <p:cNvPr id="790" name="Google Shape;790;p44"/>
          <p:cNvSpPr txBox="1"/>
          <p:nvPr>
            <p:ph idx="4294967295" type="sldNum"/>
          </p:nvPr>
        </p:nvSpPr>
        <p:spPr>
          <a:xfrm>
            <a:off x="8842091" y="6324600"/>
            <a:ext cx="301907" cy="288822"/>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791" name="Google Shape;791;p44"/>
          <p:cNvSpPr txBox="1"/>
          <p:nvPr>
            <p:ph idx="4294967295" type="title"/>
          </p:nvPr>
        </p:nvSpPr>
        <p:spPr>
          <a:xfrm>
            <a:off x="1623079" y="45372"/>
            <a:ext cx="7039404" cy="1143003"/>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Arial"/>
                <a:ea typeface="Arial"/>
                <a:cs typeface="Arial"/>
                <a:sym typeface="Arial"/>
              </a:rPr>
              <a:t> Бездер қай жерде орналасқан және құрылымдық сипаттамалары қандай?</a:t>
            </a:r>
            <a:endParaRPr/>
          </a:p>
        </p:txBody>
      </p:sp>
      <p:sp>
        <p:nvSpPr>
          <p:cNvPr id="792" name="Google Shape;792;p44"/>
          <p:cNvSpPr txBox="1"/>
          <p:nvPr/>
        </p:nvSpPr>
        <p:spPr>
          <a:xfrm>
            <a:off x="6088062" y="3770313"/>
            <a:ext cx="1608139" cy="412498"/>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Arial"/>
                <a:ea typeface="Arial"/>
                <a:cs typeface="Arial"/>
                <a:sym typeface="Arial"/>
              </a:rPr>
              <a:t>Figure 25.9</a:t>
            </a:r>
            <a:endParaRPr/>
          </a:p>
        </p:txBody>
      </p:sp>
      <p:pic>
        <p:nvPicPr>
          <p:cNvPr descr="sal25693_25_09" id="793" name="Google Shape;793;p44"/>
          <p:cNvPicPr preferRelativeResize="0"/>
          <p:nvPr/>
        </p:nvPicPr>
        <p:blipFill rotWithShape="1">
          <a:blip r:embed="rId3">
            <a:alphaModFix/>
          </a:blip>
          <a:srcRect b="0" l="0" r="0" t="0"/>
          <a:stretch/>
        </p:blipFill>
        <p:spPr>
          <a:xfrm>
            <a:off x="1147762" y="1090612"/>
            <a:ext cx="4219577" cy="5573713"/>
          </a:xfrm>
          <a:prstGeom prst="rect">
            <a:avLst/>
          </a:prstGeom>
          <a:noFill/>
          <a:ln>
            <a:noFill/>
          </a:ln>
        </p:spPr>
      </p:pic>
      <p:sp>
        <p:nvSpPr>
          <p:cNvPr id="794" name="Google Shape;794;p44"/>
          <p:cNvSpPr txBox="1"/>
          <p:nvPr/>
        </p:nvSpPr>
        <p:spPr>
          <a:xfrm>
            <a:off x="2562225" y="2527300"/>
            <a:ext cx="753555" cy="1355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Parotid duct</a:t>
            </a:r>
            <a:endParaRPr/>
          </a:p>
        </p:txBody>
      </p:sp>
      <p:sp>
        <p:nvSpPr>
          <p:cNvPr id="795" name="Google Shape;795;p44"/>
          <p:cNvSpPr txBox="1"/>
          <p:nvPr/>
        </p:nvSpPr>
        <p:spPr>
          <a:xfrm>
            <a:off x="3883025" y="6219825"/>
            <a:ext cx="563055" cy="1355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Mandible</a:t>
            </a:r>
            <a:endParaRPr/>
          </a:p>
        </p:txBody>
      </p:sp>
      <p:cxnSp>
        <p:nvCxnSpPr>
          <p:cNvPr id="796" name="Google Shape;796;p44"/>
          <p:cNvCxnSpPr/>
          <p:nvPr/>
        </p:nvCxnSpPr>
        <p:spPr>
          <a:xfrm>
            <a:off x="2117725" y="2674936"/>
            <a:ext cx="1588" cy="1114428"/>
          </a:xfrm>
          <a:prstGeom prst="straightConnector1">
            <a:avLst/>
          </a:prstGeom>
          <a:noFill/>
          <a:ln cap="flat" cmpd="sng" w="15875">
            <a:solidFill>
              <a:srgbClr val="FFFFFF"/>
            </a:solidFill>
            <a:prstDash val="solid"/>
            <a:round/>
            <a:headEnd len="sm" w="sm" type="none"/>
            <a:tailEnd len="sm" w="sm" type="none"/>
          </a:ln>
        </p:spPr>
      </p:cxnSp>
      <p:cxnSp>
        <p:nvCxnSpPr>
          <p:cNvPr id="797" name="Google Shape;797;p44"/>
          <p:cNvCxnSpPr/>
          <p:nvPr/>
        </p:nvCxnSpPr>
        <p:spPr>
          <a:xfrm>
            <a:off x="2952749" y="2738436"/>
            <a:ext cx="1589" cy="957264"/>
          </a:xfrm>
          <a:prstGeom prst="straightConnector1">
            <a:avLst/>
          </a:prstGeom>
          <a:noFill/>
          <a:ln cap="flat" cmpd="sng" w="15875">
            <a:solidFill>
              <a:srgbClr val="FFFFFF"/>
            </a:solidFill>
            <a:prstDash val="solid"/>
            <a:round/>
            <a:headEnd len="sm" w="sm" type="none"/>
            <a:tailEnd len="sm" w="sm" type="none"/>
          </a:ln>
        </p:spPr>
      </p:cxnSp>
      <p:sp>
        <p:nvSpPr>
          <p:cNvPr id="798" name="Google Shape;798;p44"/>
          <p:cNvSpPr/>
          <p:nvPr/>
        </p:nvSpPr>
        <p:spPr>
          <a:xfrm>
            <a:off x="3633787" y="3125786"/>
            <a:ext cx="404814" cy="904877"/>
          </a:xfrm>
          <a:custGeom>
            <a:rect b="b" l="l" r="r" t="t"/>
            <a:pathLst>
              <a:path extrusionOk="0" h="21600" w="21600">
                <a:moveTo>
                  <a:pt x="0" y="0"/>
                </a:moveTo>
                <a:lnTo>
                  <a:pt x="161" y="11844"/>
                </a:lnTo>
                <a:lnTo>
                  <a:pt x="21600" y="21600"/>
                </a:lnTo>
              </a:path>
            </a:pathLst>
          </a:custGeom>
          <a:noFill/>
          <a:ln cap="flat" cmpd="sng" w="1587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799" name="Google Shape;799;p44"/>
          <p:cNvCxnSpPr/>
          <p:nvPr/>
        </p:nvCxnSpPr>
        <p:spPr>
          <a:xfrm>
            <a:off x="4244974" y="3421062"/>
            <a:ext cx="1589" cy="931864"/>
          </a:xfrm>
          <a:prstGeom prst="straightConnector1">
            <a:avLst/>
          </a:prstGeom>
          <a:noFill/>
          <a:ln cap="flat" cmpd="sng" w="15875">
            <a:solidFill>
              <a:srgbClr val="FFFFFF"/>
            </a:solidFill>
            <a:prstDash val="solid"/>
            <a:round/>
            <a:headEnd len="sm" w="sm" type="none"/>
            <a:tailEnd len="sm" w="sm" type="none"/>
          </a:ln>
        </p:spPr>
      </p:cxnSp>
      <p:cxnSp>
        <p:nvCxnSpPr>
          <p:cNvPr id="800" name="Google Shape;800;p44"/>
          <p:cNvCxnSpPr/>
          <p:nvPr/>
        </p:nvCxnSpPr>
        <p:spPr>
          <a:xfrm rot="10800000">
            <a:off x="4244973" y="4103687"/>
            <a:ext cx="177802" cy="211139"/>
          </a:xfrm>
          <a:prstGeom prst="straightConnector1">
            <a:avLst/>
          </a:prstGeom>
          <a:noFill/>
          <a:ln cap="flat" cmpd="sng" w="15875">
            <a:solidFill>
              <a:srgbClr val="FFFFFF"/>
            </a:solidFill>
            <a:prstDash val="solid"/>
            <a:round/>
            <a:headEnd len="sm" w="sm" type="none"/>
            <a:tailEnd len="sm" w="sm" type="none"/>
          </a:ln>
        </p:spPr>
      </p:cxnSp>
      <p:cxnSp>
        <p:nvCxnSpPr>
          <p:cNvPr id="801" name="Google Shape;801;p44"/>
          <p:cNvCxnSpPr/>
          <p:nvPr/>
        </p:nvCxnSpPr>
        <p:spPr>
          <a:xfrm flipH="1">
            <a:off x="1717675" y="4560887"/>
            <a:ext cx="1023939" cy="1590"/>
          </a:xfrm>
          <a:prstGeom prst="straightConnector1">
            <a:avLst/>
          </a:prstGeom>
          <a:noFill/>
          <a:ln cap="flat" cmpd="sng" w="15875">
            <a:solidFill>
              <a:srgbClr val="FFFFFF"/>
            </a:solidFill>
            <a:prstDash val="solid"/>
            <a:round/>
            <a:headEnd len="sm" w="sm" type="none"/>
            <a:tailEnd len="sm" w="sm" type="none"/>
          </a:ln>
        </p:spPr>
      </p:cxnSp>
      <p:sp>
        <p:nvSpPr>
          <p:cNvPr id="802" name="Google Shape;802;p44"/>
          <p:cNvSpPr/>
          <p:nvPr/>
        </p:nvSpPr>
        <p:spPr>
          <a:xfrm>
            <a:off x="2289175" y="4838700"/>
            <a:ext cx="1325563" cy="438150"/>
          </a:xfrm>
          <a:custGeom>
            <a:rect b="b" l="l" r="r" t="t"/>
            <a:pathLst>
              <a:path extrusionOk="0" h="21600" w="21600">
                <a:moveTo>
                  <a:pt x="0" y="21600"/>
                </a:moveTo>
                <a:lnTo>
                  <a:pt x="2089" y="21600"/>
                </a:lnTo>
                <a:lnTo>
                  <a:pt x="21600" y="0"/>
                </a:lnTo>
              </a:path>
            </a:pathLst>
          </a:custGeom>
          <a:noFill/>
          <a:ln cap="flat" cmpd="sng" w="1587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03" name="Google Shape;803;p44"/>
          <p:cNvSpPr/>
          <p:nvPr/>
        </p:nvSpPr>
        <p:spPr>
          <a:xfrm>
            <a:off x="2735261" y="5257800"/>
            <a:ext cx="646114" cy="490538"/>
          </a:xfrm>
          <a:custGeom>
            <a:rect b="b" l="l" r="r" t="t"/>
            <a:pathLst>
              <a:path extrusionOk="0" h="21600" w="21600">
                <a:moveTo>
                  <a:pt x="0" y="21600"/>
                </a:moveTo>
                <a:lnTo>
                  <a:pt x="3676" y="21600"/>
                </a:lnTo>
                <a:lnTo>
                  <a:pt x="21600" y="0"/>
                </a:lnTo>
              </a:path>
            </a:pathLst>
          </a:custGeom>
          <a:noFill/>
          <a:ln cap="flat" cmpd="sng" w="1587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04" name="Google Shape;804;p44"/>
          <p:cNvSpPr/>
          <p:nvPr/>
        </p:nvSpPr>
        <p:spPr>
          <a:xfrm>
            <a:off x="3502025" y="4652962"/>
            <a:ext cx="574675" cy="1538289"/>
          </a:xfrm>
          <a:custGeom>
            <a:rect b="b" l="l" r="r" t="t"/>
            <a:pathLst>
              <a:path extrusionOk="0" h="21600" w="21600">
                <a:moveTo>
                  <a:pt x="0" y="21600"/>
                </a:moveTo>
                <a:lnTo>
                  <a:pt x="4422" y="21579"/>
                </a:lnTo>
                <a:lnTo>
                  <a:pt x="21600" y="0"/>
                </a:lnTo>
              </a:path>
            </a:pathLst>
          </a:custGeom>
          <a:noFill/>
          <a:ln cap="flat" cmpd="sng" w="1587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05" name="Google Shape;805;p44"/>
          <p:cNvSpPr/>
          <p:nvPr/>
        </p:nvSpPr>
        <p:spPr>
          <a:xfrm>
            <a:off x="4694237" y="4157662"/>
            <a:ext cx="474664" cy="1416052"/>
          </a:xfrm>
          <a:custGeom>
            <a:rect b="b" l="l" r="r" t="t"/>
            <a:pathLst>
              <a:path extrusionOk="0" h="21600" w="21600">
                <a:moveTo>
                  <a:pt x="0" y="0"/>
                </a:moveTo>
                <a:lnTo>
                  <a:pt x="21394" y="19643"/>
                </a:lnTo>
                <a:lnTo>
                  <a:pt x="21600" y="21600"/>
                </a:lnTo>
              </a:path>
            </a:pathLst>
          </a:custGeom>
          <a:noFill/>
          <a:ln cap="flat" cmpd="sng" w="1587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806" name="Google Shape;806;p44"/>
          <p:cNvCxnSpPr/>
          <p:nvPr/>
        </p:nvCxnSpPr>
        <p:spPr>
          <a:xfrm>
            <a:off x="4619623" y="4324350"/>
            <a:ext cx="1590" cy="1785939"/>
          </a:xfrm>
          <a:prstGeom prst="straightConnector1">
            <a:avLst/>
          </a:prstGeom>
          <a:noFill/>
          <a:ln cap="flat" cmpd="sng" w="15875">
            <a:solidFill>
              <a:srgbClr val="FFFFFF"/>
            </a:solidFill>
            <a:prstDash val="solid"/>
            <a:round/>
            <a:headEnd len="sm" w="sm" type="none"/>
            <a:tailEnd len="sm" w="sm" type="none"/>
          </a:ln>
        </p:spPr>
      </p:cxnSp>
      <p:cxnSp>
        <p:nvCxnSpPr>
          <p:cNvPr id="807" name="Google Shape;807;p44"/>
          <p:cNvCxnSpPr/>
          <p:nvPr/>
        </p:nvCxnSpPr>
        <p:spPr>
          <a:xfrm>
            <a:off x="4298950" y="5338762"/>
            <a:ext cx="1589" cy="901701"/>
          </a:xfrm>
          <a:prstGeom prst="straightConnector1">
            <a:avLst/>
          </a:prstGeom>
          <a:noFill/>
          <a:ln cap="flat" cmpd="sng" w="15875">
            <a:solidFill>
              <a:srgbClr val="FFFFFF"/>
            </a:solidFill>
            <a:prstDash val="solid"/>
            <a:round/>
            <a:headEnd len="sm" w="sm" type="none"/>
            <a:tailEnd len="sm" w="sm" type="none"/>
          </a:ln>
        </p:spPr>
      </p:cxnSp>
      <p:cxnSp>
        <p:nvCxnSpPr>
          <p:cNvPr id="808" name="Google Shape;808;p44"/>
          <p:cNvCxnSpPr/>
          <p:nvPr/>
        </p:nvCxnSpPr>
        <p:spPr>
          <a:xfrm>
            <a:off x="2109787" y="2663824"/>
            <a:ext cx="1588" cy="1114427"/>
          </a:xfrm>
          <a:prstGeom prst="straightConnector1">
            <a:avLst/>
          </a:prstGeom>
          <a:noFill/>
          <a:ln cap="flat" cmpd="sng" w="11100">
            <a:solidFill>
              <a:srgbClr val="000000"/>
            </a:solidFill>
            <a:prstDash val="solid"/>
            <a:round/>
            <a:headEnd len="sm" w="sm" type="none"/>
            <a:tailEnd len="sm" w="sm" type="none"/>
          </a:ln>
        </p:spPr>
      </p:cxnSp>
      <p:cxnSp>
        <p:nvCxnSpPr>
          <p:cNvPr id="809" name="Google Shape;809;p44"/>
          <p:cNvCxnSpPr/>
          <p:nvPr/>
        </p:nvCxnSpPr>
        <p:spPr>
          <a:xfrm>
            <a:off x="2946399" y="2730499"/>
            <a:ext cx="1589" cy="957264"/>
          </a:xfrm>
          <a:prstGeom prst="straightConnector1">
            <a:avLst/>
          </a:prstGeom>
          <a:noFill/>
          <a:ln cap="flat" cmpd="sng" w="11100">
            <a:solidFill>
              <a:srgbClr val="000000"/>
            </a:solidFill>
            <a:prstDash val="solid"/>
            <a:round/>
            <a:headEnd len="sm" w="sm" type="none"/>
            <a:tailEnd len="sm" w="sm" type="none"/>
          </a:ln>
        </p:spPr>
      </p:cxnSp>
      <p:sp>
        <p:nvSpPr>
          <p:cNvPr id="810" name="Google Shape;810;p44"/>
          <p:cNvSpPr/>
          <p:nvPr/>
        </p:nvSpPr>
        <p:spPr>
          <a:xfrm>
            <a:off x="3622675" y="3117850"/>
            <a:ext cx="409575" cy="912813"/>
          </a:xfrm>
          <a:custGeom>
            <a:rect b="b" l="l" r="r" t="t"/>
            <a:pathLst>
              <a:path extrusionOk="0" h="21600" w="21600">
                <a:moveTo>
                  <a:pt x="0" y="0"/>
                </a:moveTo>
                <a:lnTo>
                  <a:pt x="239" y="11996"/>
                </a:lnTo>
                <a:lnTo>
                  <a:pt x="21600" y="21600"/>
                </a:lnTo>
              </a:path>
            </a:pathLst>
          </a:custGeom>
          <a:noFill/>
          <a:ln cap="flat" cmpd="sng" w="11100">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811" name="Google Shape;811;p44"/>
          <p:cNvCxnSpPr/>
          <p:nvPr/>
        </p:nvCxnSpPr>
        <p:spPr>
          <a:xfrm>
            <a:off x="4237037" y="3409948"/>
            <a:ext cx="1590" cy="935039"/>
          </a:xfrm>
          <a:prstGeom prst="straightConnector1">
            <a:avLst/>
          </a:prstGeom>
          <a:noFill/>
          <a:ln cap="flat" cmpd="sng" w="11100">
            <a:solidFill>
              <a:srgbClr val="000000"/>
            </a:solidFill>
            <a:prstDash val="solid"/>
            <a:round/>
            <a:headEnd len="sm" w="sm" type="none"/>
            <a:tailEnd len="sm" w="sm" type="none"/>
          </a:ln>
        </p:spPr>
      </p:cxnSp>
      <p:cxnSp>
        <p:nvCxnSpPr>
          <p:cNvPr id="812" name="Google Shape;812;p44"/>
          <p:cNvCxnSpPr/>
          <p:nvPr/>
        </p:nvCxnSpPr>
        <p:spPr>
          <a:xfrm rot="10800000">
            <a:off x="4237037" y="4097337"/>
            <a:ext cx="176215" cy="211140"/>
          </a:xfrm>
          <a:prstGeom prst="straightConnector1">
            <a:avLst/>
          </a:prstGeom>
          <a:noFill/>
          <a:ln cap="flat" cmpd="sng" w="11100">
            <a:solidFill>
              <a:srgbClr val="000000"/>
            </a:solidFill>
            <a:prstDash val="solid"/>
            <a:round/>
            <a:headEnd len="sm" w="sm" type="none"/>
            <a:tailEnd len="sm" w="sm" type="none"/>
          </a:ln>
        </p:spPr>
      </p:cxnSp>
      <p:cxnSp>
        <p:nvCxnSpPr>
          <p:cNvPr id="813" name="Google Shape;813;p44"/>
          <p:cNvCxnSpPr/>
          <p:nvPr/>
        </p:nvCxnSpPr>
        <p:spPr>
          <a:xfrm flipH="1">
            <a:off x="1711325" y="4552948"/>
            <a:ext cx="1023939" cy="1590"/>
          </a:xfrm>
          <a:prstGeom prst="straightConnector1">
            <a:avLst/>
          </a:prstGeom>
          <a:noFill/>
          <a:ln cap="flat" cmpd="sng" w="11100">
            <a:solidFill>
              <a:srgbClr val="000000"/>
            </a:solidFill>
            <a:prstDash val="solid"/>
            <a:round/>
            <a:headEnd len="sm" w="sm" type="none"/>
            <a:tailEnd len="sm" w="sm" type="none"/>
          </a:ln>
        </p:spPr>
      </p:cxnSp>
      <p:sp>
        <p:nvSpPr>
          <p:cNvPr id="814" name="Google Shape;814;p44"/>
          <p:cNvSpPr/>
          <p:nvPr/>
        </p:nvSpPr>
        <p:spPr>
          <a:xfrm>
            <a:off x="2281236" y="4830762"/>
            <a:ext cx="1327152" cy="439739"/>
          </a:xfrm>
          <a:custGeom>
            <a:rect b="b" l="l" r="r" t="t"/>
            <a:pathLst>
              <a:path extrusionOk="0" h="21600" w="21600">
                <a:moveTo>
                  <a:pt x="0" y="21600"/>
                </a:moveTo>
                <a:lnTo>
                  <a:pt x="2086" y="21600"/>
                </a:lnTo>
                <a:lnTo>
                  <a:pt x="21600" y="0"/>
                </a:lnTo>
              </a:path>
            </a:pathLst>
          </a:custGeom>
          <a:noFill/>
          <a:ln cap="flat" cmpd="sng" w="11100">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15" name="Google Shape;815;p44"/>
          <p:cNvSpPr/>
          <p:nvPr/>
        </p:nvSpPr>
        <p:spPr>
          <a:xfrm>
            <a:off x="2727325" y="5249862"/>
            <a:ext cx="646113" cy="490539"/>
          </a:xfrm>
          <a:custGeom>
            <a:rect b="b" l="l" r="r" t="t"/>
            <a:pathLst>
              <a:path extrusionOk="0" h="21600" w="21600">
                <a:moveTo>
                  <a:pt x="0" y="21600"/>
                </a:moveTo>
                <a:lnTo>
                  <a:pt x="3676" y="21600"/>
                </a:lnTo>
                <a:lnTo>
                  <a:pt x="21600" y="0"/>
                </a:lnTo>
              </a:path>
            </a:pathLst>
          </a:custGeom>
          <a:noFill/>
          <a:ln cap="flat" cmpd="sng" w="11100">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16" name="Google Shape;816;p44"/>
          <p:cNvSpPr/>
          <p:nvPr/>
        </p:nvSpPr>
        <p:spPr>
          <a:xfrm>
            <a:off x="3494087" y="4645025"/>
            <a:ext cx="574677" cy="1538288"/>
          </a:xfrm>
          <a:custGeom>
            <a:rect b="b" l="l" r="r" t="t"/>
            <a:pathLst>
              <a:path extrusionOk="0" h="21600" w="21600">
                <a:moveTo>
                  <a:pt x="0" y="21600"/>
                </a:moveTo>
                <a:lnTo>
                  <a:pt x="4422" y="21579"/>
                </a:lnTo>
                <a:lnTo>
                  <a:pt x="21600" y="0"/>
                </a:lnTo>
              </a:path>
            </a:pathLst>
          </a:custGeom>
          <a:noFill/>
          <a:ln cap="flat" cmpd="sng" w="11100">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17" name="Google Shape;817;p44"/>
          <p:cNvSpPr/>
          <p:nvPr/>
        </p:nvSpPr>
        <p:spPr>
          <a:xfrm>
            <a:off x="4686300" y="4151312"/>
            <a:ext cx="471488" cy="1414464"/>
          </a:xfrm>
          <a:custGeom>
            <a:rect b="b" l="l" r="r" t="t"/>
            <a:pathLst>
              <a:path extrusionOk="0" h="21600" w="21600">
                <a:moveTo>
                  <a:pt x="0" y="0"/>
                </a:moveTo>
                <a:lnTo>
                  <a:pt x="21462" y="19643"/>
                </a:lnTo>
                <a:lnTo>
                  <a:pt x="21600" y="21600"/>
                </a:lnTo>
              </a:path>
            </a:pathLst>
          </a:custGeom>
          <a:noFill/>
          <a:ln cap="flat" cmpd="sng" w="11100">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818" name="Google Shape;818;p44"/>
          <p:cNvCxnSpPr/>
          <p:nvPr/>
        </p:nvCxnSpPr>
        <p:spPr>
          <a:xfrm>
            <a:off x="4611686" y="4314823"/>
            <a:ext cx="1590" cy="1787528"/>
          </a:xfrm>
          <a:prstGeom prst="straightConnector1">
            <a:avLst/>
          </a:prstGeom>
          <a:noFill/>
          <a:ln cap="flat" cmpd="sng" w="11100">
            <a:solidFill>
              <a:srgbClr val="000000"/>
            </a:solidFill>
            <a:prstDash val="solid"/>
            <a:round/>
            <a:headEnd len="sm" w="sm" type="none"/>
            <a:tailEnd len="sm" w="sm" type="none"/>
          </a:ln>
        </p:spPr>
      </p:cxnSp>
      <p:cxnSp>
        <p:nvCxnSpPr>
          <p:cNvPr id="819" name="Google Shape;819;p44"/>
          <p:cNvCxnSpPr/>
          <p:nvPr/>
        </p:nvCxnSpPr>
        <p:spPr>
          <a:xfrm>
            <a:off x="4291012" y="5332412"/>
            <a:ext cx="1589" cy="898526"/>
          </a:xfrm>
          <a:prstGeom prst="straightConnector1">
            <a:avLst/>
          </a:prstGeom>
          <a:noFill/>
          <a:ln cap="flat" cmpd="sng" w="11100">
            <a:solidFill>
              <a:srgbClr val="000000"/>
            </a:solidFill>
            <a:prstDash val="solid"/>
            <a:round/>
            <a:headEnd len="sm" w="sm" type="none"/>
            <a:tailEnd len="sm" w="sm" type="none"/>
          </a:ln>
        </p:spPr>
      </p:cxnSp>
      <p:sp>
        <p:nvSpPr>
          <p:cNvPr id="820" name="Google Shape;820;p44"/>
          <p:cNvSpPr txBox="1"/>
          <p:nvPr/>
        </p:nvSpPr>
        <p:spPr>
          <a:xfrm>
            <a:off x="1931986" y="2308225"/>
            <a:ext cx="450194" cy="2752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Parotid</a:t>
            </a:r>
            <a:endParaRPr/>
          </a:p>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gland</a:t>
            </a:r>
            <a:endParaRPr/>
          </a:p>
        </p:txBody>
      </p:sp>
      <p:sp>
        <p:nvSpPr>
          <p:cNvPr id="821" name="Google Shape;821;p44"/>
          <p:cNvSpPr txBox="1"/>
          <p:nvPr/>
        </p:nvSpPr>
        <p:spPr>
          <a:xfrm>
            <a:off x="4079875" y="3081336"/>
            <a:ext cx="661777" cy="27524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Sublingual</a:t>
            </a:r>
            <a:endParaRPr/>
          </a:p>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ducts</a:t>
            </a:r>
            <a:endParaRPr/>
          </a:p>
        </p:txBody>
      </p:sp>
      <p:sp>
        <p:nvSpPr>
          <p:cNvPr id="822" name="Google Shape;822;p44"/>
          <p:cNvSpPr txBox="1"/>
          <p:nvPr/>
        </p:nvSpPr>
        <p:spPr>
          <a:xfrm>
            <a:off x="1054100" y="4457700"/>
            <a:ext cx="563365" cy="2752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Masseter</a:t>
            </a:r>
            <a:endParaRPr/>
          </a:p>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muscle</a:t>
            </a:r>
            <a:endParaRPr/>
          </a:p>
        </p:txBody>
      </p:sp>
      <p:sp>
        <p:nvSpPr>
          <p:cNvPr id="823" name="Google Shape;823;p44"/>
          <p:cNvSpPr txBox="1"/>
          <p:nvPr/>
        </p:nvSpPr>
        <p:spPr>
          <a:xfrm>
            <a:off x="1244600" y="5181600"/>
            <a:ext cx="937047" cy="2752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Submandibular</a:t>
            </a:r>
            <a:endParaRPr/>
          </a:p>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duct</a:t>
            </a:r>
            <a:endParaRPr/>
          </a:p>
        </p:txBody>
      </p:sp>
      <p:sp>
        <p:nvSpPr>
          <p:cNvPr id="824" name="Google Shape;824;p44"/>
          <p:cNvSpPr txBox="1"/>
          <p:nvPr/>
        </p:nvSpPr>
        <p:spPr>
          <a:xfrm>
            <a:off x="1727200" y="5651500"/>
            <a:ext cx="937047" cy="2752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Submandibular</a:t>
            </a:r>
            <a:endParaRPr/>
          </a:p>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gland</a:t>
            </a:r>
            <a:endParaRPr/>
          </a:p>
        </p:txBody>
      </p:sp>
      <p:sp>
        <p:nvSpPr>
          <p:cNvPr id="825" name="Google Shape;825;p44"/>
          <p:cNvSpPr txBox="1"/>
          <p:nvPr/>
        </p:nvSpPr>
        <p:spPr>
          <a:xfrm>
            <a:off x="2752725" y="6086475"/>
            <a:ext cx="661777" cy="2752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Sublingual</a:t>
            </a:r>
            <a:endParaRPr/>
          </a:p>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gland</a:t>
            </a:r>
            <a:endParaRPr/>
          </a:p>
        </p:txBody>
      </p:sp>
      <p:sp>
        <p:nvSpPr>
          <p:cNvPr id="826" name="Google Shape;826;p44"/>
          <p:cNvSpPr txBox="1"/>
          <p:nvPr/>
        </p:nvSpPr>
        <p:spPr>
          <a:xfrm>
            <a:off x="4575175" y="6121400"/>
            <a:ext cx="922971" cy="4149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Opening of</a:t>
            </a:r>
            <a:endParaRPr/>
          </a:p>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submandibular</a:t>
            </a:r>
            <a:endParaRPr/>
          </a:p>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duct</a:t>
            </a:r>
            <a:endParaRPr/>
          </a:p>
        </p:txBody>
      </p:sp>
      <p:sp>
        <p:nvSpPr>
          <p:cNvPr id="827" name="Google Shape;827;p44"/>
          <p:cNvSpPr txBox="1"/>
          <p:nvPr/>
        </p:nvSpPr>
        <p:spPr>
          <a:xfrm>
            <a:off x="4960937" y="5543550"/>
            <a:ext cx="555985" cy="2752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Lingual</a:t>
            </a:r>
            <a:endParaRPr/>
          </a:p>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frenulum</a:t>
            </a:r>
            <a:endParaRPr/>
          </a:p>
        </p:txBody>
      </p:sp>
      <p:sp>
        <p:nvSpPr>
          <p:cNvPr id="828" name="Google Shape;828;p44"/>
          <p:cNvSpPr txBox="1"/>
          <p:nvPr/>
        </p:nvSpPr>
        <p:spPr>
          <a:xfrm>
            <a:off x="3379787" y="2924175"/>
            <a:ext cx="461789" cy="1355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Tongue</a:t>
            </a:r>
            <a:endParaRPr/>
          </a:p>
        </p:txBody>
      </p:sp>
      <p:sp>
        <p:nvSpPr>
          <p:cNvPr id="829" name="Google Shape;829;p44"/>
          <p:cNvSpPr txBox="1"/>
          <p:nvPr/>
        </p:nvSpPr>
        <p:spPr>
          <a:xfrm>
            <a:off x="1636711" y="1066800"/>
            <a:ext cx="4930778" cy="202416"/>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Copyright © The McGraw-Hill Companies, Inc. Permission required for reproduction or display.</a:t>
            </a:r>
            <a:endParaRPr/>
          </a:p>
        </p:txBody>
      </p:sp>
      <p:sp>
        <p:nvSpPr>
          <p:cNvPr id="830" name="Google Shape;830;p44"/>
          <p:cNvSpPr txBox="1"/>
          <p:nvPr/>
        </p:nvSpPr>
        <p:spPr>
          <a:xfrm>
            <a:off x="2744232" y="1193014"/>
            <a:ext cx="3333063" cy="241301"/>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444444"/>
              </a:buClr>
              <a:buSzPts val="900"/>
              <a:buFont typeface="Helvetica Neue"/>
              <a:buNone/>
            </a:pPr>
            <a:r>
              <a:rPr b="0" i="0" lang="en-US" sz="900" u="none" cap="none" strike="noStrike">
                <a:solidFill>
                  <a:srgbClr val="444444"/>
                </a:solidFill>
                <a:latin typeface="Helvetica Neue"/>
                <a:ea typeface="Helvetica Neue"/>
                <a:cs typeface="Helvetica Neue"/>
                <a:sym typeface="Helvetica Neue"/>
              </a:rPr>
              <a:t>Figure from: Saladin, Anatomy &amp; Physiology, McGraw Hill, 2018</a:t>
            </a:r>
            <a:endParaRPr/>
          </a:p>
        </p:txBody>
      </p:sp>
      <p:grpSp>
        <p:nvGrpSpPr>
          <p:cNvPr id="831" name="Google Shape;831;p44"/>
          <p:cNvGrpSpPr/>
          <p:nvPr/>
        </p:nvGrpSpPr>
        <p:grpSpPr>
          <a:xfrm>
            <a:off x="251361" y="144029"/>
            <a:ext cx="980377" cy="1007342"/>
            <a:chOff x="-1" y="-2"/>
            <a:chExt cx="980375" cy="1007341"/>
          </a:xfrm>
        </p:grpSpPr>
        <p:sp>
          <p:nvSpPr>
            <p:cNvPr id="832" name="Google Shape;832;p44"/>
            <p:cNvSpPr/>
            <p:nvPr/>
          </p:nvSpPr>
          <p:spPr>
            <a:xfrm>
              <a:off x="-1" y="-2"/>
              <a:ext cx="980375" cy="1007341"/>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sp>
          <p:nvSpPr>
            <p:cNvPr id="833" name="Google Shape;833;p44"/>
            <p:cNvSpPr/>
            <p:nvPr/>
          </p:nvSpPr>
          <p:spPr>
            <a:xfrm>
              <a:off x="165066" y="169585"/>
              <a:ext cx="650361" cy="668151"/>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grpSp>
          <p:nvGrpSpPr>
            <p:cNvPr id="834" name="Google Shape;834;p44"/>
            <p:cNvGrpSpPr/>
            <p:nvPr/>
          </p:nvGrpSpPr>
          <p:grpSpPr>
            <a:xfrm>
              <a:off x="142133" y="146024"/>
              <a:ext cx="696259" cy="715335"/>
              <a:chOff x="-2" y="-2"/>
              <a:chExt cx="696258" cy="715334"/>
            </a:xfrm>
          </p:grpSpPr>
          <p:sp>
            <p:nvSpPr>
              <p:cNvPr id="835" name="Google Shape;835;p44"/>
              <p:cNvSpPr/>
              <p:nvPr/>
            </p:nvSpPr>
            <p:spPr>
              <a:xfrm>
                <a:off x="-2" y="-1"/>
                <a:ext cx="696256" cy="715328"/>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1200"/>
                  <a:buFont typeface="Trebuchet MS"/>
                  <a:buNone/>
                </a:pPr>
                <a:r>
                  <a:t/>
                </a:r>
                <a:endParaRPr b="0" i="0" sz="1200" u="none" cap="none" strike="noStrike">
                  <a:solidFill>
                    <a:srgbClr val="000000"/>
                  </a:solidFill>
                  <a:latin typeface="Trebuchet MS"/>
                  <a:ea typeface="Trebuchet MS"/>
                  <a:cs typeface="Trebuchet MS"/>
                  <a:sym typeface="Trebuchet MS"/>
                </a:endParaRPr>
              </a:p>
            </p:txBody>
          </p:sp>
          <p:pic>
            <p:nvPicPr>
              <p:cNvPr descr="image3.png" id="836" name="Google Shape;836;p44"/>
              <p:cNvPicPr preferRelativeResize="0"/>
              <p:nvPr/>
            </p:nvPicPr>
            <p:blipFill rotWithShape="1">
              <a:blip r:embed="rId4">
                <a:alphaModFix/>
              </a:blip>
              <a:srcRect b="0" l="0" r="0" t="0"/>
              <a:stretch/>
            </p:blipFill>
            <p:spPr>
              <a:xfrm>
                <a:off x="2" y="-2"/>
                <a:ext cx="696254" cy="715334"/>
              </a:xfrm>
              <a:prstGeom prst="rect">
                <a:avLst/>
              </a:prstGeom>
              <a:noFill/>
              <a:ln>
                <a:noFill/>
              </a:ln>
            </p:spPr>
          </p:pic>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831"/>
                                        </p:tgtEl>
                                        <p:attrNameLst>
                                          <p:attrName>style.visibility</p:attrName>
                                        </p:attrNameLst>
                                      </p:cBhvr>
                                      <p:to>
                                        <p:strVal val="visible"/>
                                      </p:to>
                                    </p:set>
                                    <p:anim calcmode="lin" valueType="num">
                                      <p:cBhvr additive="base">
                                        <p:cTn dur="300"/>
                                        <p:tgtEl>
                                          <p:spTgt spid="831"/>
                                        </p:tgtEl>
                                        <p:attrNameLst>
                                          <p:attrName>ppt_w</p:attrName>
                                        </p:attrNameLst>
                                      </p:cBhvr>
                                      <p:tavLst>
                                        <p:tav fmla="" tm="0">
                                          <p:val>
                                            <p:strVal val="0"/>
                                          </p:val>
                                        </p:tav>
                                        <p:tav fmla="" tm="100000">
                                          <p:val>
                                            <p:strVal val="#ppt_w"/>
                                          </p:val>
                                        </p:tav>
                                      </p:tavLst>
                                    </p:anim>
                                    <p:anim calcmode="lin" valueType="num">
                                      <p:cBhvr additive="base">
                                        <p:cTn dur="300"/>
                                        <p:tgtEl>
                                          <p:spTgt spid="831"/>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0" name="Shape 840"/>
        <p:cNvGrpSpPr/>
        <p:nvPr/>
      </p:nvGrpSpPr>
      <p:grpSpPr>
        <a:xfrm>
          <a:off x="0" y="0"/>
          <a:ext cx="0" cy="0"/>
          <a:chOff x="0" y="0"/>
          <a:chExt cx="0" cy="0"/>
        </a:xfrm>
      </p:grpSpPr>
      <p:sp>
        <p:nvSpPr>
          <p:cNvPr id="841" name="Google Shape;841;p45"/>
          <p:cNvSpPr txBox="1"/>
          <p:nvPr>
            <p:ph idx="4294967295" type="sldNum"/>
          </p:nvPr>
        </p:nvSpPr>
        <p:spPr>
          <a:xfrm>
            <a:off x="8842091" y="6324600"/>
            <a:ext cx="301907" cy="288822"/>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842" name="Google Shape;842;p45"/>
          <p:cNvSpPr txBox="1"/>
          <p:nvPr>
            <p:ph idx="4294967295" type="title"/>
          </p:nvPr>
        </p:nvSpPr>
        <p:spPr>
          <a:xfrm>
            <a:off x="-2" y="76198"/>
            <a:ext cx="9144004" cy="1143004"/>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1" lang="en-US" sz="4400"/>
              <a:t>Жұтқыншақ және өңеш</a:t>
            </a:r>
            <a:endParaRPr/>
          </a:p>
        </p:txBody>
      </p:sp>
      <p:sp>
        <p:nvSpPr>
          <p:cNvPr id="843" name="Google Shape;843;p45"/>
          <p:cNvSpPr txBox="1"/>
          <p:nvPr>
            <p:ph idx="4294967295" type="body"/>
          </p:nvPr>
        </p:nvSpPr>
        <p:spPr>
          <a:xfrm>
            <a:off x="377030" y="1143000"/>
            <a:ext cx="8389940" cy="5715000"/>
          </a:xfrm>
          <a:prstGeom prst="rect">
            <a:avLst/>
          </a:prstGeom>
          <a:noFill/>
          <a:ln>
            <a:noFill/>
          </a:ln>
        </p:spPr>
        <p:txBody>
          <a:bodyPr anchorCtr="0" anchor="t" bIns="45700" lIns="45700" spcFirstLastPara="1" rIns="45700" wrap="square" tIns="45700">
            <a:normAutofit/>
          </a:bodyPr>
          <a:lstStyle/>
          <a:p>
            <a:pPr indent="-342900" lvl="0" marL="342900" rtl="0" algn="l">
              <a:lnSpc>
                <a:spcPct val="100000"/>
              </a:lnSpc>
              <a:spcBef>
                <a:spcPts val="0"/>
              </a:spcBef>
              <a:spcAft>
                <a:spcPts val="0"/>
              </a:spcAft>
              <a:buClr>
                <a:srgbClr val="000000"/>
              </a:buClr>
              <a:buSzPts val="2400"/>
              <a:buFont typeface="Arial"/>
              <a:buChar char="•"/>
            </a:pPr>
            <a:r>
              <a:rPr b="1" lang="en-US">
                <a:solidFill>
                  <a:srgbClr val="000000"/>
                </a:solidFill>
              </a:rPr>
              <a:t>Жұтқыншақ </a:t>
            </a:r>
            <a:r>
              <a:rPr b="0" lang="en-US"/>
              <a:t>- ауыз қуысын өңешпен байланыстыратын және мұрын қуысынан кеңірдекке ауаның енуіне мүмкіндік беретін бұлшықет шұңқыры </a:t>
            </a:r>
            <a:endParaRPr b="0"/>
          </a:p>
          <a:p>
            <a:pPr indent="0" lvl="0" marL="0" rtl="0" algn="l">
              <a:lnSpc>
                <a:spcPct val="100000"/>
              </a:lnSpc>
              <a:spcBef>
                <a:spcPts val="500"/>
              </a:spcBef>
              <a:spcAft>
                <a:spcPts val="0"/>
              </a:spcAft>
              <a:buClr>
                <a:srgbClr val="000000"/>
              </a:buClr>
              <a:buSzPts val="2400"/>
              <a:buFont typeface="Arial"/>
              <a:buNone/>
            </a:pPr>
            <a:r>
              <a:rPr b="0" lang="en-US"/>
              <a:t>          -  жұтқыншақ тарылтқыштары</a:t>
            </a:r>
            <a:endParaRPr b="0"/>
          </a:p>
          <a:p>
            <a:pPr indent="-342900" lvl="0" marL="342900" rtl="0" algn="l">
              <a:lnSpc>
                <a:spcPct val="100000"/>
              </a:lnSpc>
              <a:spcBef>
                <a:spcPts val="500"/>
              </a:spcBef>
              <a:spcAft>
                <a:spcPts val="0"/>
              </a:spcAft>
              <a:buClr>
                <a:srgbClr val="000000"/>
              </a:buClr>
              <a:buSzPts val="2400"/>
              <a:buFont typeface="Arial"/>
              <a:buChar char="•"/>
            </a:pPr>
            <a:r>
              <a:rPr b="1" lang="en-US">
                <a:solidFill>
                  <a:srgbClr val="000000"/>
                </a:solidFill>
              </a:rPr>
              <a:t>өңеш</a:t>
            </a:r>
            <a:r>
              <a:rPr b="0" lang="en-US"/>
              <a:t> - тік бұлшықет түтігі жұтқыншақтан асқазанның жүрек саңылауына диафрагмада өңештің үзілісі арқылы өтетін асқазанды созады.</a:t>
            </a:r>
            <a:endParaRPr b="0" sz="2000"/>
          </a:p>
          <a:p>
            <a:pPr indent="-215900" lvl="0" marL="342900" rtl="0" algn="l">
              <a:lnSpc>
                <a:spcPct val="100000"/>
              </a:lnSpc>
              <a:spcBef>
                <a:spcPts val="500"/>
              </a:spcBef>
              <a:spcAft>
                <a:spcPts val="0"/>
              </a:spcAft>
              <a:buClr>
                <a:srgbClr val="000000"/>
              </a:buClr>
              <a:buSzPts val="2000"/>
              <a:buFont typeface="Arial"/>
              <a:buNone/>
            </a:pPr>
            <a:r>
              <a:t/>
            </a:r>
            <a:endParaRPr b="0" sz="2000"/>
          </a:p>
          <a:p>
            <a:pPr indent="-209550" lvl="0" marL="285750" rtl="0" algn="l">
              <a:lnSpc>
                <a:spcPct val="100000"/>
              </a:lnSpc>
              <a:spcBef>
                <a:spcPts val="0"/>
              </a:spcBef>
              <a:spcAft>
                <a:spcPts val="0"/>
              </a:spcAft>
              <a:buClr>
                <a:srgbClr val="000000"/>
              </a:buClr>
              <a:buSzPts val="1200"/>
              <a:buFont typeface="Arial"/>
              <a:buNone/>
            </a:pPr>
            <a:r>
              <a:t/>
            </a:r>
            <a:endParaRPr sz="1200"/>
          </a:p>
        </p:txBody>
      </p:sp>
      <p:sp>
        <p:nvSpPr>
          <p:cNvPr id="844" name="Google Shape;844;p45"/>
          <p:cNvSpPr txBox="1"/>
          <p:nvPr/>
        </p:nvSpPr>
        <p:spPr>
          <a:xfrm>
            <a:off x="703181" y="3869004"/>
            <a:ext cx="6020694" cy="1514030"/>
          </a:xfrm>
          <a:prstGeom prst="rect">
            <a:avLst/>
          </a:prstGeom>
          <a:noFill/>
          <a:ln>
            <a:noFill/>
          </a:ln>
        </p:spPr>
        <p:txBody>
          <a:bodyPr anchorCtr="0" anchor="ctr" bIns="50800" lIns="50800" spcFirstLastPara="1" rIns="50800" wrap="square" tIns="50800">
            <a:spAutoFit/>
          </a:bodyPr>
          <a:lstStyle/>
          <a:p>
            <a:pPr indent="-285750" lvl="1" marL="74295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өңештің төменгі сфинктері</a:t>
            </a:r>
            <a:endParaRPr/>
          </a:p>
          <a:p>
            <a:pPr indent="-285750" lvl="1" marL="74295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қабатты емес қабыршақты эпителий</a:t>
            </a:r>
            <a:endParaRPr/>
          </a:p>
          <a:p>
            <a:pPr indent="-285750" lvl="1" marL="74295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өңеш бездері</a:t>
            </a:r>
            <a:endParaRPr/>
          </a:p>
        </p:txBody>
      </p:sp>
      <p:grpSp>
        <p:nvGrpSpPr>
          <p:cNvPr id="845" name="Google Shape;845;p45"/>
          <p:cNvGrpSpPr/>
          <p:nvPr/>
        </p:nvGrpSpPr>
        <p:grpSpPr>
          <a:xfrm>
            <a:off x="210940" y="5358264"/>
            <a:ext cx="980377" cy="1007343"/>
            <a:chOff x="-1" y="-2"/>
            <a:chExt cx="980375" cy="1007341"/>
          </a:xfrm>
        </p:grpSpPr>
        <p:sp>
          <p:nvSpPr>
            <p:cNvPr id="846" name="Google Shape;846;p45"/>
            <p:cNvSpPr/>
            <p:nvPr/>
          </p:nvSpPr>
          <p:spPr>
            <a:xfrm>
              <a:off x="-1" y="-2"/>
              <a:ext cx="980375" cy="1007341"/>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sp>
          <p:nvSpPr>
            <p:cNvPr id="847" name="Google Shape;847;p45"/>
            <p:cNvSpPr/>
            <p:nvPr/>
          </p:nvSpPr>
          <p:spPr>
            <a:xfrm>
              <a:off x="165066" y="169585"/>
              <a:ext cx="650361" cy="668151"/>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grpSp>
          <p:nvGrpSpPr>
            <p:cNvPr id="848" name="Google Shape;848;p45"/>
            <p:cNvGrpSpPr/>
            <p:nvPr/>
          </p:nvGrpSpPr>
          <p:grpSpPr>
            <a:xfrm>
              <a:off x="142133" y="146024"/>
              <a:ext cx="696259" cy="715335"/>
              <a:chOff x="-2" y="-2"/>
              <a:chExt cx="696258" cy="715334"/>
            </a:xfrm>
          </p:grpSpPr>
          <p:sp>
            <p:nvSpPr>
              <p:cNvPr id="849" name="Google Shape;849;p45"/>
              <p:cNvSpPr/>
              <p:nvPr/>
            </p:nvSpPr>
            <p:spPr>
              <a:xfrm>
                <a:off x="-2" y="-1"/>
                <a:ext cx="696256" cy="715328"/>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1200"/>
                  <a:buFont typeface="Trebuchet MS"/>
                  <a:buNone/>
                </a:pPr>
                <a:r>
                  <a:t/>
                </a:r>
                <a:endParaRPr b="0" i="0" sz="1200" u="none" cap="none" strike="noStrike">
                  <a:solidFill>
                    <a:srgbClr val="000000"/>
                  </a:solidFill>
                  <a:latin typeface="Trebuchet MS"/>
                  <a:ea typeface="Trebuchet MS"/>
                  <a:cs typeface="Trebuchet MS"/>
                  <a:sym typeface="Trebuchet MS"/>
                </a:endParaRPr>
              </a:p>
            </p:txBody>
          </p:sp>
          <p:pic>
            <p:nvPicPr>
              <p:cNvPr descr="image3.png" id="850" name="Google Shape;850;p45"/>
              <p:cNvPicPr preferRelativeResize="0"/>
              <p:nvPr/>
            </p:nvPicPr>
            <p:blipFill rotWithShape="1">
              <a:blip r:embed="rId3">
                <a:alphaModFix/>
              </a:blip>
              <a:srcRect b="0" l="0" r="0" t="0"/>
              <a:stretch/>
            </p:blipFill>
            <p:spPr>
              <a:xfrm>
                <a:off x="2" y="-2"/>
                <a:ext cx="696254" cy="715334"/>
              </a:xfrm>
              <a:prstGeom prst="rect">
                <a:avLst/>
              </a:prstGeom>
              <a:noFill/>
              <a:ln>
                <a:noFill/>
              </a:ln>
            </p:spPr>
          </p:pic>
        </p:grpSp>
      </p:grpSp>
      <p:sp>
        <p:nvSpPr>
          <p:cNvPr id="851" name="Google Shape;851;p45"/>
          <p:cNvSpPr txBox="1"/>
          <p:nvPr/>
        </p:nvSpPr>
        <p:spPr>
          <a:xfrm>
            <a:off x="1582658" y="5259608"/>
            <a:ext cx="6868091" cy="1143003"/>
          </a:xfrm>
          <a:prstGeom prst="rect">
            <a:avLst/>
          </a:prstGeom>
          <a:noFill/>
          <a:ln>
            <a:noFill/>
          </a:ln>
        </p:spPr>
        <p:txBody>
          <a:bodyPr anchorCtr="0" anchor="ctr" bIns="45700" lIns="45700" spcFirstLastPara="1" rIns="45700" wrap="square" tIns="45700">
            <a:norm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Arial"/>
                <a:ea typeface="Arial"/>
                <a:cs typeface="Arial"/>
                <a:sym typeface="Arial"/>
              </a:rPr>
              <a:t>Describe the function of these muscles?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845"/>
                                        </p:tgtEl>
                                        <p:attrNameLst>
                                          <p:attrName>style.visibility</p:attrName>
                                        </p:attrNameLst>
                                      </p:cBhvr>
                                      <p:to>
                                        <p:strVal val="visible"/>
                                      </p:to>
                                    </p:set>
                                    <p:anim calcmode="lin" valueType="num">
                                      <p:cBhvr additive="base">
                                        <p:cTn dur="300"/>
                                        <p:tgtEl>
                                          <p:spTgt spid="845"/>
                                        </p:tgtEl>
                                        <p:attrNameLst>
                                          <p:attrName>ppt_w</p:attrName>
                                        </p:attrNameLst>
                                      </p:cBhvr>
                                      <p:tavLst>
                                        <p:tav fmla="" tm="0">
                                          <p:val>
                                            <p:strVal val="0"/>
                                          </p:val>
                                        </p:tav>
                                        <p:tav fmla="" tm="100000">
                                          <p:val>
                                            <p:strVal val="#ppt_w"/>
                                          </p:val>
                                        </p:tav>
                                      </p:tavLst>
                                    </p:anim>
                                    <p:anim calcmode="lin" valueType="num">
                                      <p:cBhvr additive="base">
                                        <p:cTn dur="300"/>
                                        <p:tgtEl>
                                          <p:spTgt spid="84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5" name="Shape 855"/>
        <p:cNvGrpSpPr/>
        <p:nvPr/>
      </p:nvGrpSpPr>
      <p:grpSpPr>
        <a:xfrm>
          <a:off x="0" y="0"/>
          <a:ext cx="0" cy="0"/>
          <a:chOff x="0" y="0"/>
          <a:chExt cx="0" cy="0"/>
        </a:xfrm>
      </p:grpSpPr>
      <p:sp>
        <p:nvSpPr>
          <p:cNvPr id="856" name="Google Shape;856;p46"/>
          <p:cNvSpPr txBox="1"/>
          <p:nvPr>
            <p:ph idx="4294967295" type="sldNum"/>
          </p:nvPr>
        </p:nvSpPr>
        <p:spPr>
          <a:xfrm>
            <a:off x="8842091" y="6324600"/>
            <a:ext cx="301907" cy="288822"/>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857" name="Google Shape;857;p46"/>
          <p:cNvSpPr txBox="1"/>
          <p:nvPr>
            <p:ph idx="4294967295" type="title"/>
          </p:nvPr>
        </p:nvSpPr>
        <p:spPr>
          <a:xfrm>
            <a:off x="-2" y="76198"/>
            <a:ext cx="9144004" cy="1143004"/>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1" lang="en-US" sz="4400"/>
              <a:t>Swallowing (Deglutition)</a:t>
            </a:r>
            <a:endParaRPr/>
          </a:p>
        </p:txBody>
      </p:sp>
      <p:sp>
        <p:nvSpPr>
          <p:cNvPr id="858" name="Google Shape;858;p46"/>
          <p:cNvSpPr txBox="1"/>
          <p:nvPr>
            <p:ph idx="4294967295" type="body"/>
          </p:nvPr>
        </p:nvSpPr>
        <p:spPr>
          <a:xfrm>
            <a:off x="304800" y="1295400"/>
            <a:ext cx="8594725" cy="5562600"/>
          </a:xfrm>
          <a:prstGeom prst="rect">
            <a:avLst/>
          </a:prstGeom>
          <a:noFill/>
          <a:ln>
            <a:noFill/>
          </a:ln>
        </p:spPr>
        <p:txBody>
          <a:bodyPr anchorCtr="0" anchor="t" bIns="45700" lIns="45700" spcFirstLastPara="1" rIns="45700" wrap="square" tIns="45700">
            <a:normAutofit/>
          </a:bodyPr>
          <a:lstStyle/>
          <a:p>
            <a:pPr indent="-342900" lvl="0" marL="342900" rtl="0" algn="l">
              <a:lnSpc>
                <a:spcPct val="90000"/>
              </a:lnSpc>
              <a:spcBef>
                <a:spcPts val="0"/>
              </a:spcBef>
              <a:spcAft>
                <a:spcPts val="0"/>
              </a:spcAft>
              <a:buClr>
                <a:srgbClr val="000000"/>
              </a:buClr>
              <a:buSzPts val="2400"/>
              <a:buFont typeface="Arial"/>
              <a:buChar char="•"/>
            </a:pPr>
            <a:r>
              <a:rPr b="0" lang="en-US"/>
              <a:t>a complex action involving over 22 muscles in the mouth, pharynx, and esophagus</a:t>
            </a:r>
            <a:endParaRPr/>
          </a:p>
          <a:p>
            <a:pPr indent="-285750" lvl="1" marL="742950" rtl="0" algn="l">
              <a:lnSpc>
                <a:spcPct val="90000"/>
              </a:lnSpc>
              <a:spcBef>
                <a:spcPts val="0"/>
              </a:spcBef>
              <a:spcAft>
                <a:spcPts val="0"/>
              </a:spcAft>
              <a:buClr>
                <a:srgbClr val="000000"/>
              </a:buClr>
              <a:buSzPts val="2000"/>
              <a:buFont typeface="Arial"/>
              <a:buChar char="–"/>
            </a:pPr>
            <a:r>
              <a:rPr b="1" lang="en-US" sz="2000">
                <a:solidFill>
                  <a:srgbClr val="000000"/>
                </a:solidFill>
              </a:rPr>
              <a:t>swallowing center </a:t>
            </a:r>
            <a:r>
              <a:rPr b="0" lang="en-US"/>
              <a:t>– pair of nuclei in medulla oblongata that coordinates swallowing</a:t>
            </a:r>
            <a:endParaRPr/>
          </a:p>
          <a:p>
            <a:pPr indent="-228600" lvl="2" marL="1143000" rtl="0" algn="l">
              <a:lnSpc>
                <a:spcPct val="90000"/>
              </a:lnSpc>
              <a:spcBef>
                <a:spcPts val="0"/>
              </a:spcBef>
              <a:spcAft>
                <a:spcPts val="0"/>
              </a:spcAft>
              <a:buClr>
                <a:srgbClr val="000000"/>
              </a:buClr>
              <a:buSzPts val="1800"/>
              <a:buFont typeface="Arial"/>
              <a:buChar char="•"/>
            </a:pPr>
            <a:r>
              <a:rPr lang="en-US" sz="1800">
                <a:solidFill>
                  <a:srgbClr val="000000"/>
                </a:solidFill>
              </a:rPr>
              <a:t>communicates with muscles of the pharynx and esophagus by way of trigeminal, facial, glossopharyngeal, and hypoglossal nerves.</a:t>
            </a:r>
            <a:endParaRPr/>
          </a:p>
          <a:p>
            <a:pPr indent="-114300" lvl="2" marL="1143000" rtl="0" algn="l">
              <a:lnSpc>
                <a:spcPct val="90000"/>
              </a:lnSpc>
              <a:spcBef>
                <a:spcPts val="0"/>
              </a:spcBef>
              <a:spcAft>
                <a:spcPts val="0"/>
              </a:spcAft>
              <a:buClr>
                <a:srgbClr val="000000"/>
              </a:buClr>
              <a:buSzPts val="1800"/>
              <a:buFont typeface="Arial"/>
              <a:buNone/>
            </a:pPr>
            <a:r>
              <a:t/>
            </a:r>
            <a:endParaRPr sz="1800">
              <a:solidFill>
                <a:srgbClr val="000000"/>
              </a:solidFill>
            </a:endParaRPr>
          </a:p>
          <a:p>
            <a:pPr indent="-342900" lvl="0" marL="342900" rtl="0" algn="l">
              <a:lnSpc>
                <a:spcPct val="90000"/>
              </a:lnSpc>
              <a:spcBef>
                <a:spcPts val="500"/>
              </a:spcBef>
              <a:spcAft>
                <a:spcPts val="0"/>
              </a:spcAft>
              <a:buClr>
                <a:srgbClr val="000000"/>
              </a:buClr>
              <a:buSzPts val="2400"/>
              <a:buFont typeface="Arial"/>
              <a:buChar char="•"/>
            </a:pPr>
            <a:r>
              <a:rPr b="1" lang="en-US">
                <a:solidFill>
                  <a:srgbClr val="000000"/>
                </a:solidFill>
              </a:rPr>
              <a:t>swallowing occurs in two phases:</a:t>
            </a:r>
            <a:endParaRPr/>
          </a:p>
          <a:p>
            <a:pPr indent="-285750" lvl="1" marL="742950" rtl="0" algn="l">
              <a:lnSpc>
                <a:spcPct val="90000"/>
              </a:lnSpc>
              <a:spcBef>
                <a:spcPts val="0"/>
              </a:spcBef>
              <a:spcAft>
                <a:spcPts val="0"/>
              </a:spcAft>
              <a:buClr>
                <a:srgbClr val="000000"/>
              </a:buClr>
              <a:buSzPts val="2000"/>
              <a:buFont typeface="Arial"/>
              <a:buChar char="–"/>
            </a:pPr>
            <a:r>
              <a:rPr b="1" lang="en-US" sz="2000">
                <a:solidFill>
                  <a:srgbClr val="000000"/>
                </a:solidFill>
              </a:rPr>
              <a:t>buccal phase </a:t>
            </a:r>
            <a:r>
              <a:rPr b="0" lang="en-US"/>
              <a:t>– under voluntary control</a:t>
            </a:r>
            <a:endParaRPr b="0"/>
          </a:p>
          <a:p>
            <a:pPr indent="-285750" lvl="1" marL="742950" rtl="0" algn="l">
              <a:lnSpc>
                <a:spcPct val="90000"/>
              </a:lnSpc>
              <a:spcBef>
                <a:spcPts val="0"/>
              </a:spcBef>
              <a:spcAft>
                <a:spcPts val="0"/>
              </a:spcAft>
              <a:buClr>
                <a:srgbClr val="000000"/>
              </a:buClr>
              <a:buSzPts val="2000"/>
              <a:buFont typeface="Arial"/>
              <a:buChar char="–"/>
            </a:pPr>
            <a:r>
              <a:rPr b="1" lang="en-US" sz="2000">
                <a:solidFill>
                  <a:srgbClr val="000000"/>
                </a:solidFill>
              </a:rPr>
              <a:t>pharyngoesophageal phase </a:t>
            </a:r>
            <a:r>
              <a:rPr b="0" lang="en-US"/>
              <a:t>– is involuntary</a:t>
            </a:r>
            <a:endParaRPr/>
          </a:p>
        </p:txBody>
      </p:sp>
      <p:grpSp>
        <p:nvGrpSpPr>
          <p:cNvPr id="859" name="Google Shape;859;p46"/>
          <p:cNvGrpSpPr/>
          <p:nvPr/>
        </p:nvGrpSpPr>
        <p:grpSpPr>
          <a:xfrm>
            <a:off x="-74260" y="6205463"/>
            <a:ext cx="12248972" cy="755702"/>
            <a:chOff x="-1" y="-2"/>
            <a:chExt cx="12248970" cy="755701"/>
          </a:xfrm>
        </p:grpSpPr>
        <p:sp>
          <p:nvSpPr>
            <p:cNvPr id="860" name="Google Shape;860;p46"/>
            <p:cNvSpPr/>
            <p:nvPr/>
          </p:nvSpPr>
          <p:spPr>
            <a:xfrm>
              <a:off x="2797115" y="18571"/>
              <a:ext cx="9451854" cy="684194"/>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861" name="Google Shape;861;p46"/>
            <p:cNvSpPr/>
            <p:nvPr/>
          </p:nvSpPr>
          <p:spPr>
            <a:xfrm>
              <a:off x="58514" y="16860"/>
              <a:ext cx="2922819" cy="738839"/>
            </a:xfrm>
            <a:prstGeom prst="rect">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862" name="Google Shape;862;p46"/>
            <p:cNvPicPr preferRelativeResize="0"/>
            <p:nvPr/>
          </p:nvPicPr>
          <p:blipFill rotWithShape="1">
            <a:blip r:embed="rId3">
              <a:alphaModFix/>
            </a:blip>
            <a:srcRect b="0" l="0" r="0" t="0"/>
            <a:stretch/>
          </p:blipFill>
          <p:spPr>
            <a:xfrm>
              <a:off x="-1" y="-2"/>
              <a:ext cx="704327" cy="613871"/>
            </a:xfrm>
            <a:prstGeom prst="rect">
              <a:avLst/>
            </a:prstGeom>
            <a:noFill/>
            <a:ln>
              <a:noFill/>
            </a:ln>
          </p:spPr>
        </p:pic>
        <p:sp>
          <p:nvSpPr>
            <p:cNvPr id="863" name="Google Shape;863;p46"/>
            <p:cNvSpPr txBox="1"/>
            <p:nvPr/>
          </p:nvSpPr>
          <p:spPr>
            <a:xfrm>
              <a:off x="696107" y="153863"/>
              <a:ext cx="2223691"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grpSp>
        <p:nvGrpSpPr>
          <p:cNvPr id="864" name="Google Shape;864;p46"/>
          <p:cNvGrpSpPr/>
          <p:nvPr/>
        </p:nvGrpSpPr>
        <p:grpSpPr>
          <a:xfrm>
            <a:off x="183993" y="4751958"/>
            <a:ext cx="980377" cy="1007343"/>
            <a:chOff x="-1" y="-2"/>
            <a:chExt cx="980375" cy="1007341"/>
          </a:xfrm>
        </p:grpSpPr>
        <p:sp>
          <p:nvSpPr>
            <p:cNvPr id="865" name="Google Shape;865;p46"/>
            <p:cNvSpPr/>
            <p:nvPr/>
          </p:nvSpPr>
          <p:spPr>
            <a:xfrm>
              <a:off x="-1" y="-2"/>
              <a:ext cx="980375" cy="1007341"/>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sp>
          <p:nvSpPr>
            <p:cNvPr id="866" name="Google Shape;866;p46"/>
            <p:cNvSpPr/>
            <p:nvPr/>
          </p:nvSpPr>
          <p:spPr>
            <a:xfrm>
              <a:off x="165066" y="169585"/>
              <a:ext cx="650361" cy="668151"/>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grpSp>
          <p:nvGrpSpPr>
            <p:cNvPr id="867" name="Google Shape;867;p46"/>
            <p:cNvGrpSpPr/>
            <p:nvPr/>
          </p:nvGrpSpPr>
          <p:grpSpPr>
            <a:xfrm>
              <a:off x="142133" y="146024"/>
              <a:ext cx="696259" cy="715335"/>
              <a:chOff x="-2" y="-2"/>
              <a:chExt cx="696258" cy="715334"/>
            </a:xfrm>
          </p:grpSpPr>
          <p:sp>
            <p:nvSpPr>
              <p:cNvPr id="868" name="Google Shape;868;p46"/>
              <p:cNvSpPr/>
              <p:nvPr/>
            </p:nvSpPr>
            <p:spPr>
              <a:xfrm>
                <a:off x="-2" y="-1"/>
                <a:ext cx="696256" cy="715328"/>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1200"/>
                  <a:buFont typeface="Trebuchet MS"/>
                  <a:buNone/>
                </a:pPr>
                <a:r>
                  <a:t/>
                </a:r>
                <a:endParaRPr b="0" i="0" sz="1200" u="none" cap="none" strike="noStrike">
                  <a:solidFill>
                    <a:srgbClr val="000000"/>
                  </a:solidFill>
                  <a:latin typeface="Trebuchet MS"/>
                  <a:ea typeface="Trebuchet MS"/>
                  <a:cs typeface="Trebuchet MS"/>
                  <a:sym typeface="Trebuchet MS"/>
                </a:endParaRPr>
              </a:p>
            </p:txBody>
          </p:sp>
          <p:pic>
            <p:nvPicPr>
              <p:cNvPr descr="image3.png" id="869" name="Google Shape;869;p46"/>
              <p:cNvPicPr preferRelativeResize="0"/>
              <p:nvPr/>
            </p:nvPicPr>
            <p:blipFill rotWithShape="1">
              <a:blip r:embed="rId4">
                <a:alphaModFix/>
              </a:blip>
              <a:srcRect b="0" l="0" r="0" t="0"/>
              <a:stretch/>
            </p:blipFill>
            <p:spPr>
              <a:xfrm>
                <a:off x="2" y="-2"/>
                <a:ext cx="696254" cy="715334"/>
              </a:xfrm>
              <a:prstGeom prst="rect">
                <a:avLst/>
              </a:prstGeom>
              <a:noFill/>
              <a:ln>
                <a:noFill/>
              </a:ln>
            </p:spPr>
          </p:pic>
        </p:grpSp>
      </p:grpSp>
      <p:sp>
        <p:nvSpPr>
          <p:cNvPr id="870" name="Google Shape;870;p46"/>
          <p:cNvSpPr txBox="1"/>
          <p:nvPr/>
        </p:nvSpPr>
        <p:spPr>
          <a:xfrm>
            <a:off x="1555711" y="4653301"/>
            <a:ext cx="6868091" cy="1143003"/>
          </a:xfrm>
          <a:prstGeom prst="rect">
            <a:avLst/>
          </a:prstGeom>
          <a:noFill/>
          <a:ln>
            <a:noFill/>
          </a:ln>
        </p:spPr>
        <p:txBody>
          <a:bodyPr anchorCtr="0" anchor="ctr" bIns="45700" lIns="45700" spcFirstLastPara="1" rIns="45700" wrap="square" tIns="45700">
            <a:norm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Arial"/>
                <a:ea typeface="Arial"/>
                <a:cs typeface="Arial"/>
                <a:sym typeface="Arial"/>
              </a:rPr>
              <a:t>Осы бұлшықеттердің қызметін сипаттаңыз?</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864"/>
                                        </p:tgtEl>
                                        <p:attrNameLst>
                                          <p:attrName>style.visibility</p:attrName>
                                        </p:attrNameLst>
                                      </p:cBhvr>
                                      <p:to>
                                        <p:strVal val="visible"/>
                                      </p:to>
                                    </p:set>
                                    <p:anim calcmode="lin" valueType="num">
                                      <p:cBhvr additive="base">
                                        <p:cTn dur="300"/>
                                        <p:tgtEl>
                                          <p:spTgt spid="864"/>
                                        </p:tgtEl>
                                        <p:attrNameLst>
                                          <p:attrName>ppt_w</p:attrName>
                                        </p:attrNameLst>
                                      </p:cBhvr>
                                      <p:tavLst>
                                        <p:tav fmla="" tm="0">
                                          <p:val>
                                            <p:strVal val="0"/>
                                          </p:val>
                                        </p:tav>
                                        <p:tav fmla="" tm="100000">
                                          <p:val>
                                            <p:strVal val="#ppt_w"/>
                                          </p:val>
                                        </p:tav>
                                      </p:tavLst>
                                    </p:anim>
                                    <p:anim calcmode="lin" valueType="num">
                                      <p:cBhvr additive="base">
                                        <p:cTn dur="300"/>
                                        <p:tgtEl>
                                          <p:spTgt spid="86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4" name="Shape 874"/>
        <p:cNvGrpSpPr/>
        <p:nvPr/>
      </p:nvGrpSpPr>
      <p:grpSpPr>
        <a:xfrm>
          <a:off x="0" y="0"/>
          <a:ext cx="0" cy="0"/>
          <a:chOff x="0" y="0"/>
          <a:chExt cx="0" cy="0"/>
        </a:xfrm>
      </p:grpSpPr>
      <p:sp>
        <p:nvSpPr>
          <p:cNvPr id="875" name="Google Shape;875;p47"/>
          <p:cNvSpPr txBox="1"/>
          <p:nvPr>
            <p:ph idx="4294967295" type="sldNum"/>
          </p:nvPr>
        </p:nvSpPr>
        <p:spPr>
          <a:xfrm>
            <a:off x="8842091" y="6324600"/>
            <a:ext cx="301907" cy="288822"/>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876" name="Google Shape;876;p47"/>
          <p:cNvSpPr txBox="1"/>
          <p:nvPr>
            <p:ph idx="4294967295" type="title"/>
          </p:nvPr>
        </p:nvSpPr>
        <p:spPr>
          <a:xfrm>
            <a:off x="-2" y="76198"/>
            <a:ext cx="7275516" cy="529445"/>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3100"/>
              <a:buFont typeface="Arial"/>
              <a:buNone/>
            </a:pPr>
            <a:r>
              <a:rPr b="1" lang="en-US" sz="3100"/>
              <a:t>Рентгенограммада: өңеште жұтылу</a:t>
            </a:r>
            <a:endParaRPr/>
          </a:p>
        </p:txBody>
      </p:sp>
      <p:sp>
        <p:nvSpPr>
          <p:cNvPr id="877" name="Google Shape;877;p47"/>
          <p:cNvSpPr txBox="1"/>
          <p:nvPr/>
        </p:nvSpPr>
        <p:spPr>
          <a:xfrm>
            <a:off x="5791200" y="3962401"/>
            <a:ext cx="2081214" cy="412498"/>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Arial"/>
                <a:ea typeface="Arial"/>
                <a:cs typeface="Arial"/>
                <a:sym typeface="Arial"/>
              </a:rPr>
              <a:t>Figure 25.11b</a:t>
            </a:r>
            <a:endParaRPr/>
          </a:p>
        </p:txBody>
      </p:sp>
      <p:pic>
        <p:nvPicPr>
          <p:cNvPr descr="sal25693_25_11B" id="878" name="Google Shape;878;p47"/>
          <p:cNvPicPr preferRelativeResize="0"/>
          <p:nvPr/>
        </p:nvPicPr>
        <p:blipFill rotWithShape="1">
          <a:blip r:embed="rId3">
            <a:alphaModFix/>
          </a:blip>
          <a:srcRect b="0" l="0" r="0" t="0"/>
          <a:stretch/>
        </p:blipFill>
        <p:spPr>
          <a:xfrm>
            <a:off x="3452812" y="1343025"/>
            <a:ext cx="2014539" cy="4954588"/>
          </a:xfrm>
          <a:prstGeom prst="rect">
            <a:avLst/>
          </a:prstGeom>
          <a:noFill/>
          <a:ln>
            <a:noFill/>
          </a:ln>
        </p:spPr>
      </p:pic>
      <p:sp>
        <p:nvSpPr>
          <p:cNvPr id="879" name="Google Shape;879;p47"/>
          <p:cNvSpPr txBox="1"/>
          <p:nvPr/>
        </p:nvSpPr>
        <p:spPr>
          <a:xfrm>
            <a:off x="3460750" y="6318250"/>
            <a:ext cx="272158" cy="22195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(b)</a:t>
            </a:r>
            <a:endParaRPr/>
          </a:p>
        </p:txBody>
      </p:sp>
      <p:cxnSp>
        <p:nvCxnSpPr>
          <p:cNvPr id="880" name="Google Shape;880;p47"/>
          <p:cNvCxnSpPr/>
          <p:nvPr/>
        </p:nvCxnSpPr>
        <p:spPr>
          <a:xfrm>
            <a:off x="2671761" y="3317873"/>
            <a:ext cx="1931990" cy="1590"/>
          </a:xfrm>
          <a:prstGeom prst="straightConnector1">
            <a:avLst/>
          </a:prstGeom>
          <a:noFill/>
          <a:ln cap="flat" cmpd="sng" w="31750">
            <a:solidFill>
              <a:srgbClr val="FFFFFF"/>
            </a:solidFill>
            <a:prstDash val="solid"/>
            <a:round/>
            <a:headEnd len="sm" w="sm" type="none"/>
            <a:tailEnd len="sm" w="sm" type="none"/>
          </a:ln>
        </p:spPr>
      </p:cxnSp>
      <p:cxnSp>
        <p:nvCxnSpPr>
          <p:cNvPr id="881" name="Google Shape;881;p47"/>
          <p:cNvCxnSpPr/>
          <p:nvPr/>
        </p:nvCxnSpPr>
        <p:spPr>
          <a:xfrm>
            <a:off x="2352673" y="2014537"/>
            <a:ext cx="1919290" cy="1589"/>
          </a:xfrm>
          <a:prstGeom prst="straightConnector1">
            <a:avLst/>
          </a:prstGeom>
          <a:noFill/>
          <a:ln cap="flat" cmpd="sng" w="31750">
            <a:solidFill>
              <a:srgbClr val="FFFFFF"/>
            </a:solidFill>
            <a:prstDash val="solid"/>
            <a:round/>
            <a:headEnd len="sm" w="sm" type="none"/>
            <a:tailEnd len="sm" w="sm" type="none"/>
          </a:ln>
        </p:spPr>
      </p:cxnSp>
      <p:cxnSp>
        <p:nvCxnSpPr>
          <p:cNvPr id="882" name="Google Shape;882;p47"/>
          <p:cNvCxnSpPr/>
          <p:nvPr/>
        </p:nvCxnSpPr>
        <p:spPr>
          <a:xfrm>
            <a:off x="3403600" y="4416425"/>
            <a:ext cx="1152525" cy="0"/>
          </a:xfrm>
          <a:prstGeom prst="straightConnector1">
            <a:avLst/>
          </a:prstGeom>
          <a:noFill/>
          <a:ln cap="flat" cmpd="sng" w="31750">
            <a:solidFill>
              <a:srgbClr val="FFFFFF"/>
            </a:solidFill>
            <a:prstDash val="solid"/>
            <a:round/>
            <a:headEnd len="sm" w="sm" type="none"/>
            <a:tailEnd len="sm" w="sm" type="none"/>
          </a:ln>
        </p:spPr>
      </p:cxnSp>
      <p:cxnSp>
        <p:nvCxnSpPr>
          <p:cNvPr id="883" name="Google Shape;883;p47"/>
          <p:cNvCxnSpPr/>
          <p:nvPr/>
        </p:nvCxnSpPr>
        <p:spPr>
          <a:xfrm>
            <a:off x="2663823" y="3309937"/>
            <a:ext cx="1933578" cy="1589"/>
          </a:xfrm>
          <a:prstGeom prst="straightConnector1">
            <a:avLst/>
          </a:prstGeom>
          <a:noFill/>
          <a:ln cap="flat" cmpd="sng" w="15875">
            <a:solidFill>
              <a:srgbClr val="000000"/>
            </a:solidFill>
            <a:prstDash val="solid"/>
            <a:round/>
            <a:headEnd len="sm" w="sm" type="none"/>
            <a:tailEnd len="sm" w="sm" type="none"/>
          </a:ln>
        </p:spPr>
      </p:cxnSp>
      <p:cxnSp>
        <p:nvCxnSpPr>
          <p:cNvPr id="884" name="Google Shape;884;p47"/>
          <p:cNvCxnSpPr/>
          <p:nvPr/>
        </p:nvCxnSpPr>
        <p:spPr>
          <a:xfrm>
            <a:off x="2346323" y="2008187"/>
            <a:ext cx="1925640" cy="1589"/>
          </a:xfrm>
          <a:prstGeom prst="straightConnector1">
            <a:avLst/>
          </a:prstGeom>
          <a:noFill/>
          <a:ln cap="flat" cmpd="sng" w="15875">
            <a:solidFill>
              <a:srgbClr val="000000"/>
            </a:solidFill>
            <a:prstDash val="solid"/>
            <a:round/>
            <a:headEnd len="sm" w="sm" type="none"/>
            <a:tailEnd len="sm" w="sm" type="none"/>
          </a:ln>
        </p:spPr>
      </p:cxnSp>
      <p:cxnSp>
        <p:nvCxnSpPr>
          <p:cNvPr id="885" name="Google Shape;885;p47"/>
          <p:cNvCxnSpPr/>
          <p:nvPr/>
        </p:nvCxnSpPr>
        <p:spPr>
          <a:xfrm>
            <a:off x="3397250" y="4408487"/>
            <a:ext cx="1152527" cy="1589"/>
          </a:xfrm>
          <a:prstGeom prst="straightConnector1">
            <a:avLst/>
          </a:prstGeom>
          <a:noFill/>
          <a:ln cap="flat" cmpd="sng" w="15875">
            <a:solidFill>
              <a:srgbClr val="000000"/>
            </a:solidFill>
            <a:prstDash val="solid"/>
            <a:round/>
            <a:headEnd len="sm" w="sm" type="none"/>
            <a:tailEnd len="sm" w="sm" type="none"/>
          </a:ln>
        </p:spPr>
      </p:cxnSp>
      <p:sp>
        <p:nvSpPr>
          <p:cNvPr id="886" name="Google Shape;886;p47"/>
          <p:cNvSpPr txBox="1"/>
          <p:nvPr/>
        </p:nvSpPr>
        <p:spPr>
          <a:xfrm>
            <a:off x="1617662" y="1882775"/>
            <a:ext cx="1085354" cy="45055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Upper</a:t>
            </a:r>
            <a:endParaRPr/>
          </a:p>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esophagus</a:t>
            </a:r>
            <a:endParaRPr/>
          </a:p>
        </p:txBody>
      </p:sp>
      <p:sp>
        <p:nvSpPr>
          <p:cNvPr id="887" name="Google Shape;887;p47"/>
          <p:cNvSpPr txBox="1"/>
          <p:nvPr/>
        </p:nvSpPr>
        <p:spPr>
          <a:xfrm>
            <a:off x="1617662" y="3189286"/>
            <a:ext cx="1119089" cy="45055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Peristaltic</a:t>
            </a:r>
            <a:endParaRPr/>
          </a:p>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contraction</a:t>
            </a:r>
            <a:endParaRPr/>
          </a:p>
        </p:txBody>
      </p:sp>
      <p:sp>
        <p:nvSpPr>
          <p:cNvPr id="888" name="Google Shape;888;p47"/>
          <p:cNvSpPr txBox="1"/>
          <p:nvPr/>
        </p:nvSpPr>
        <p:spPr>
          <a:xfrm>
            <a:off x="1617662" y="4291012"/>
            <a:ext cx="1717378" cy="67915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Bolus of ingested</a:t>
            </a:r>
            <a:endParaRPr/>
          </a:p>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matter passing</a:t>
            </a:r>
            <a:endParaRPr/>
          </a:p>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down esophagus</a:t>
            </a:r>
            <a:endParaRPr/>
          </a:p>
        </p:txBody>
      </p:sp>
      <p:sp>
        <p:nvSpPr>
          <p:cNvPr id="889" name="Google Shape;889;p47"/>
          <p:cNvSpPr txBox="1"/>
          <p:nvPr/>
        </p:nvSpPr>
        <p:spPr>
          <a:xfrm>
            <a:off x="1286668" y="1008266"/>
            <a:ext cx="5386389" cy="202415"/>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Copyright © The McGraw-Hill Companies, Inc. Permission required for reproduction or display.</a:t>
            </a:r>
            <a:endParaRPr/>
          </a:p>
        </p:txBody>
      </p:sp>
      <p:sp>
        <p:nvSpPr>
          <p:cNvPr id="890" name="Google Shape;890;p47"/>
          <p:cNvSpPr txBox="1"/>
          <p:nvPr/>
        </p:nvSpPr>
        <p:spPr>
          <a:xfrm>
            <a:off x="2727325" y="6562725"/>
            <a:ext cx="3452813" cy="202415"/>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 The McGraw-Hill Companies, Inc.,/Jim Shaffer, photographer</a:t>
            </a:r>
            <a:endParaRPr/>
          </a:p>
        </p:txBody>
      </p:sp>
      <p:sp>
        <p:nvSpPr>
          <p:cNvPr id="891" name="Google Shape;891;p47"/>
          <p:cNvSpPr txBox="1"/>
          <p:nvPr/>
        </p:nvSpPr>
        <p:spPr>
          <a:xfrm>
            <a:off x="923659" y="530542"/>
            <a:ext cx="8394925" cy="547371"/>
          </a:xfrm>
          <a:prstGeom prst="rect">
            <a:avLst/>
          </a:prstGeom>
          <a:noFill/>
          <a:ln>
            <a:noFill/>
          </a:ln>
        </p:spPr>
        <p:txBody>
          <a:bodyPr anchorCtr="0" anchor="ctr" bIns="50800" lIns="50800" spcFirstLastPara="1" rIns="50800" wrap="square" tIns="50800">
            <a:spAutoFit/>
          </a:bodyPr>
          <a:lstStyle/>
          <a:p>
            <a:pPr indent="0" lvl="0" marL="0" marR="0" rtl="0" algn="l">
              <a:lnSpc>
                <a:spcPct val="94444"/>
              </a:lnSpc>
              <a:spcBef>
                <a:spcPts val="0"/>
              </a:spcBef>
              <a:spcAft>
                <a:spcPts val="0"/>
              </a:spcAft>
              <a:buClr>
                <a:srgbClr val="000000"/>
              </a:buClr>
              <a:buSzPts val="1800"/>
              <a:buFont typeface="Times"/>
              <a:buNone/>
            </a:pPr>
            <a:r>
              <a:rPr b="1" i="1" lang="en-US" sz="1800" u="none" cap="none" strike="noStrike">
                <a:solidFill>
                  <a:srgbClr val="000000"/>
                </a:solidFill>
                <a:latin typeface="Times"/>
                <a:ea typeface="Times"/>
                <a:cs typeface="Times"/>
                <a:sym typeface="Times"/>
              </a:rPr>
              <a:t>Жұтқыншақтың тамақты аузына немесе мұрнына қайта оралуына қандай әрекеттер жол бермейді? </a:t>
            </a:r>
            <a:endParaRPr/>
          </a:p>
        </p:txBody>
      </p:sp>
      <p:grpSp>
        <p:nvGrpSpPr>
          <p:cNvPr id="892" name="Google Shape;892;p47"/>
          <p:cNvGrpSpPr/>
          <p:nvPr/>
        </p:nvGrpSpPr>
        <p:grpSpPr>
          <a:xfrm>
            <a:off x="31331" y="637538"/>
            <a:ext cx="660977" cy="679157"/>
            <a:chOff x="-1" y="-1"/>
            <a:chExt cx="660975" cy="679155"/>
          </a:xfrm>
        </p:grpSpPr>
        <p:sp>
          <p:nvSpPr>
            <p:cNvPr id="893" name="Google Shape;893;p47"/>
            <p:cNvSpPr/>
            <p:nvPr/>
          </p:nvSpPr>
          <p:spPr>
            <a:xfrm>
              <a:off x="-1" y="-1"/>
              <a:ext cx="660975" cy="679155"/>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sp>
          <p:nvSpPr>
            <p:cNvPr id="894" name="Google Shape;894;p47"/>
            <p:cNvSpPr/>
            <p:nvPr/>
          </p:nvSpPr>
          <p:spPr>
            <a:xfrm>
              <a:off x="111287" y="114335"/>
              <a:ext cx="438479" cy="450471"/>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grpSp>
          <p:nvGrpSpPr>
            <p:cNvPr id="895" name="Google Shape;895;p47"/>
            <p:cNvGrpSpPr/>
            <p:nvPr/>
          </p:nvGrpSpPr>
          <p:grpSpPr>
            <a:xfrm>
              <a:off x="95825" y="98449"/>
              <a:ext cx="469424" cy="482285"/>
              <a:chOff x="-1" y="-2"/>
              <a:chExt cx="469423" cy="482284"/>
            </a:xfrm>
          </p:grpSpPr>
          <p:sp>
            <p:nvSpPr>
              <p:cNvPr id="896" name="Google Shape;896;p47"/>
              <p:cNvSpPr/>
              <p:nvPr/>
            </p:nvSpPr>
            <p:spPr>
              <a:xfrm>
                <a:off x="-1" y="-1"/>
                <a:ext cx="469420" cy="482280"/>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1200"/>
                  <a:buFont typeface="Trebuchet MS"/>
                  <a:buNone/>
                </a:pPr>
                <a:r>
                  <a:t/>
                </a:r>
                <a:endParaRPr b="0" i="0" sz="1200" u="none" cap="none" strike="noStrike">
                  <a:solidFill>
                    <a:srgbClr val="000000"/>
                  </a:solidFill>
                  <a:latin typeface="Trebuchet MS"/>
                  <a:ea typeface="Trebuchet MS"/>
                  <a:cs typeface="Trebuchet MS"/>
                  <a:sym typeface="Trebuchet MS"/>
                </a:endParaRPr>
              </a:p>
            </p:txBody>
          </p:sp>
          <p:pic>
            <p:nvPicPr>
              <p:cNvPr descr="image3.png" id="897" name="Google Shape;897;p47"/>
              <p:cNvPicPr preferRelativeResize="0"/>
              <p:nvPr/>
            </p:nvPicPr>
            <p:blipFill rotWithShape="1">
              <a:blip r:embed="rId4">
                <a:alphaModFix/>
              </a:blip>
              <a:srcRect b="0" l="0" r="0" t="0"/>
              <a:stretch/>
            </p:blipFill>
            <p:spPr>
              <a:xfrm>
                <a:off x="1" y="-2"/>
                <a:ext cx="469421" cy="482284"/>
              </a:xfrm>
              <a:prstGeom prst="rect">
                <a:avLst/>
              </a:prstGeom>
              <a:noFill/>
              <a:ln>
                <a:noFill/>
              </a:ln>
            </p:spPr>
          </p:pic>
        </p:grpSp>
      </p:grpSp>
      <p:sp>
        <p:nvSpPr>
          <p:cNvPr id="898" name="Google Shape;898;p47"/>
          <p:cNvSpPr txBox="1"/>
          <p:nvPr/>
        </p:nvSpPr>
        <p:spPr>
          <a:xfrm>
            <a:off x="2635999" y="1123558"/>
            <a:ext cx="3333063" cy="241301"/>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444444"/>
              </a:buClr>
              <a:buSzPts val="900"/>
              <a:buFont typeface="Helvetica Neue"/>
              <a:buNone/>
            </a:pPr>
            <a:r>
              <a:rPr b="0" i="0" lang="en-US" sz="900" u="none" cap="none" strike="noStrike">
                <a:solidFill>
                  <a:srgbClr val="444444"/>
                </a:solidFill>
                <a:latin typeface="Helvetica Neue"/>
                <a:ea typeface="Helvetica Neue"/>
                <a:cs typeface="Helvetica Neue"/>
                <a:sym typeface="Helvetica Neue"/>
              </a:rPr>
              <a:t>Figure from: Saladin, Anatomy &amp; Physiology, McGraw Hill, 2018</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892"/>
                                        </p:tgtEl>
                                        <p:attrNameLst>
                                          <p:attrName>style.visibility</p:attrName>
                                        </p:attrNameLst>
                                      </p:cBhvr>
                                      <p:to>
                                        <p:strVal val="visible"/>
                                      </p:to>
                                    </p:set>
                                    <p:anim calcmode="lin" valueType="num">
                                      <p:cBhvr additive="base">
                                        <p:cTn dur="300"/>
                                        <p:tgtEl>
                                          <p:spTgt spid="892"/>
                                        </p:tgtEl>
                                        <p:attrNameLst>
                                          <p:attrName>ppt_w</p:attrName>
                                        </p:attrNameLst>
                                      </p:cBhvr>
                                      <p:tavLst>
                                        <p:tav fmla="" tm="0">
                                          <p:val>
                                            <p:strVal val="0"/>
                                          </p:val>
                                        </p:tav>
                                        <p:tav fmla="" tm="100000">
                                          <p:val>
                                            <p:strVal val="#ppt_w"/>
                                          </p:val>
                                        </p:tav>
                                      </p:tavLst>
                                    </p:anim>
                                    <p:anim calcmode="lin" valueType="num">
                                      <p:cBhvr additive="base">
                                        <p:cTn dur="300"/>
                                        <p:tgtEl>
                                          <p:spTgt spid="892"/>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2" name="Shape 902"/>
        <p:cNvGrpSpPr/>
        <p:nvPr/>
      </p:nvGrpSpPr>
      <p:grpSpPr>
        <a:xfrm>
          <a:off x="0" y="0"/>
          <a:ext cx="0" cy="0"/>
          <a:chOff x="0" y="0"/>
          <a:chExt cx="0" cy="0"/>
        </a:xfrm>
      </p:grpSpPr>
      <p:sp>
        <p:nvSpPr>
          <p:cNvPr id="903" name="Google Shape;903;p48"/>
          <p:cNvSpPr/>
          <p:nvPr/>
        </p:nvSpPr>
        <p:spPr>
          <a:xfrm>
            <a:off x="-4175" y="872739"/>
            <a:ext cx="9152350" cy="4920636"/>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800"/>
              <a:buFont typeface="Trebuchet MS"/>
              <a:buNone/>
            </a:pPr>
            <a:r>
              <a:t/>
            </a:r>
            <a:endParaRPr b="0" i="0" sz="1800" u="none" cap="none" strike="noStrike">
              <a:solidFill>
                <a:srgbClr val="F1F1F1"/>
              </a:solidFill>
              <a:latin typeface="Trebuchet MS"/>
              <a:ea typeface="Trebuchet MS"/>
              <a:cs typeface="Trebuchet MS"/>
              <a:sym typeface="Trebuchet MS"/>
            </a:endParaRPr>
          </a:p>
        </p:txBody>
      </p:sp>
      <p:sp>
        <p:nvSpPr>
          <p:cNvPr id="904" name="Google Shape;904;p48"/>
          <p:cNvSpPr txBox="1"/>
          <p:nvPr/>
        </p:nvSpPr>
        <p:spPr>
          <a:xfrm>
            <a:off x="98074" y="1749948"/>
            <a:ext cx="8644599" cy="3166219"/>
          </a:xfrm>
          <a:prstGeom prst="rect">
            <a:avLst/>
          </a:prstGeom>
          <a:noFill/>
          <a:ln>
            <a:noFill/>
          </a:ln>
        </p:spPr>
        <p:txBody>
          <a:bodyPr anchorCtr="0" anchor="ctr" bIns="38125" lIns="38125" spcFirstLastPara="1" rIns="38125" wrap="square" tIns="38125">
            <a:spAutoFit/>
          </a:bodyPr>
          <a:lstStyle/>
          <a:p>
            <a:pPr indent="-234950" lvl="0" marL="213161" marR="0" rtl="0" algn="l">
              <a:lnSpc>
                <a:spcPct val="150000"/>
              </a:lnSpc>
              <a:spcBef>
                <a:spcPts val="0"/>
              </a:spcBef>
              <a:spcAft>
                <a:spcPts val="0"/>
              </a:spcAft>
              <a:buClr>
                <a:srgbClr val="F1F1F1"/>
              </a:buClr>
              <a:buSzPts val="3700"/>
              <a:buFont typeface="Times New Roman"/>
              <a:buChar char="◆"/>
            </a:pPr>
            <a:r>
              <a:rPr b="1" i="0" lang="en-US" sz="3700" u="none" cap="none" strike="noStrike">
                <a:solidFill>
                  <a:srgbClr val="F1F1F1"/>
                </a:solidFill>
                <a:latin typeface="Times New Roman"/>
                <a:ea typeface="Times New Roman"/>
                <a:cs typeface="Times New Roman"/>
                <a:sym typeface="Times New Roman"/>
              </a:rPr>
              <a:t>Әдебиеттер</a:t>
            </a:r>
            <a:endParaRPr b="0" i="0" sz="3700" u="none" cap="none" strike="noStrike">
              <a:solidFill>
                <a:srgbClr val="000000"/>
              </a:solidFill>
              <a:latin typeface="Arial"/>
              <a:ea typeface="Arial"/>
              <a:cs typeface="Arial"/>
              <a:sym typeface="Arial"/>
            </a:endParaRPr>
          </a:p>
          <a:p>
            <a:pPr indent="-403277" lvl="0" marL="403277" marR="0" rtl="0" algn="l">
              <a:lnSpc>
                <a:spcPct val="150000"/>
              </a:lnSpc>
              <a:spcBef>
                <a:spcPts val="1500"/>
              </a:spcBef>
              <a:spcAft>
                <a:spcPts val="0"/>
              </a:spcAft>
              <a:buClr>
                <a:srgbClr val="F1F1F1"/>
              </a:buClr>
              <a:buSzPts val="1800"/>
              <a:buFont typeface="Times New Roman"/>
              <a:buChar char="◆"/>
            </a:pPr>
            <a:r>
              <a:rPr b="1" i="0" lang="en-US" sz="1800" u="none" cap="none" strike="noStrike">
                <a:solidFill>
                  <a:srgbClr val="F1F1F1"/>
                </a:solidFill>
                <a:latin typeface="Times New Roman"/>
                <a:ea typeface="Times New Roman"/>
                <a:cs typeface="Times New Roman"/>
                <a:sym typeface="Times New Roman"/>
              </a:rPr>
              <a:t>Саладин, анатомия және физиология, McGraw Hill, Нью-Йорк, 2018</a:t>
            </a:r>
            <a:endParaRPr/>
          </a:p>
          <a:p>
            <a:pPr indent="-403277" lvl="0" marL="403277" marR="0" rtl="0" algn="l">
              <a:lnSpc>
                <a:spcPct val="150000"/>
              </a:lnSpc>
              <a:spcBef>
                <a:spcPts val="1500"/>
              </a:spcBef>
              <a:spcAft>
                <a:spcPts val="0"/>
              </a:spcAft>
              <a:buClr>
                <a:srgbClr val="F1F1F1"/>
              </a:buClr>
              <a:buSzPts val="1800"/>
              <a:buFont typeface="Times New Roman"/>
              <a:buChar char="◆"/>
            </a:pPr>
            <a:r>
              <a:rPr b="1" i="0" lang="en-US" sz="1800" u="none" cap="none" strike="noStrike">
                <a:solidFill>
                  <a:srgbClr val="F1F1F1"/>
                </a:solidFill>
                <a:latin typeface="Times New Roman"/>
                <a:ea typeface="Times New Roman"/>
                <a:cs typeface="Times New Roman"/>
                <a:sym typeface="Times New Roman"/>
              </a:rPr>
              <a:t>Ғылымда кейстерді оқытудың ұлттық орталығы. https://sciencecases.lib.buffalo.edu</a:t>
            </a:r>
            <a:endParaRPr/>
          </a:p>
          <a:p>
            <a:pPr indent="0" lvl="0" marL="0" marR="0" rtl="0" algn="r">
              <a:lnSpc>
                <a:spcPct val="100000"/>
              </a:lnSpc>
              <a:spcBef>
                <a:spcPts val="0"/>
              </a:spcBef>
              <a:spcAft>
                <a:spcPts val="0"/>
              </a:spcAft>
              <a:buClr>
                <a:srgbClr val="474747"/>
              </a:buClr>
              <a:buSzPts val="1800"/>
              <a:buFont typeface="Arial"/>
              <a:buNone/>
            </a:pPr>
            <a:r>
              <a:t/>
            </a:r>
            <a:endParaRPr b="1" i="0" sz="1800" u="none" cap="none" strike="noStrike">
              <a:solidFill>
                <a:srgbClr val="F1F1F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3"/>
                                        </p:tgtEl>
                                        <p:attrNameLst>
                                          <p:attrName>style.visibility</p:attrName>
                                        </p:attrNameLst>
                                      </p:cBhvr>
                                      <p:to>
                                        <p:strVal val="visible"/>
                                      </p:to>
                                    </p:set>
                                    <p:animEffect filter="fade" transition="in">
                                      <p:cBhvr>
                                        <p:cTn dur="500"/>
                                        <p:tgtEl>
                                          <p:spTgt spid="9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5"/>
          <p:cNvSpPr txBox="1"/>
          <p:nvPr>
            <p:ph idx="4294967295" type="sldNum"/>
          </p:nvPr>
        </p:nvSpPr>
        <p:spPr>
          <a:xfrm>
            <a:off x="8940975" y="6324600"/>
            <a:ext cx="203023" cy="288822"/>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78" name="Google Shape;78;p5"/>
          <p:cNvSpPr txBox="1"/>
          <p:nvPr>
            <p:ph idx="4294967295" type="title"/>
          </p:nvPr>
        </p:nvSpPr>
        <p:spPr>
          <a:xfrm>
            <a:off x="-1535978" y="-26947"/>
            <a:ext cx="9144003" cy="974726"/>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1" lang="en-US" sz="4400"/>
              <a:t>Асқорыту жүйесі</a:t>
            </a:r>
            <a:endParaRPr/>
          </a:p>
        </p:txBody>
      </p:sp>
      <p:sp>
        <p:nvSpPr>
          <p:cNvPr id="79" name="Google Shape;79;p5"/>
          <p:cNvSpPr txBox="1"/>
          <p:nvPr>
            <p:ph idx="4294967295" type="body"/>
          </p:nvPr>
        </p:nvSpPr>
        <p:spPr>
          <a:xfrm>
            <a:off x="204762" y="1066677"/>
            <a:ext cx="8734476" cy="1588894"/>
          </a:xfrm>
          <a:prstGeom prst="rect">
            <a:avLst/>
          </a:prstGeom>
          <a:noFill/>
          <a:ln>
            <a:noFill/>
          </a:ln>
        </p:spPr>
        <p:txBody>
          <a:bodyPr anchorCtr="0" anchor="t" bIns="45700" lIns="45700" spcFirstLastPara="1" rIns="45700" wrap="square" tIns="45700">
            <a:normAutofit/>
          </a:bodyPr>
          <a:lstStyle/>
          <a:p>
            <a:pPr indent="-234950" lvl="1" marL="742950" rtl="0" algn="l">
              <a:lnSpc>
                <a:spcPct val="100000"/>
              </a:lnSpc>
              <a:spcBef>
                <a:spcPts val="0"/>
              </a:spcBef>
              <a:spcAft>
                <a:spcPts val="0"/>
              </a:spcAft>
              <a:buClr>
                <a:srgbClr val="000000"/>
              </a:buClr>
              <a:buSzPts val="800"/>
              <a:buFont typeface="Arial"/>
              <a:buNone/>
            </a:pPr>
            <a:r>
              <a:t/>
            </a:r>
            <a:endParaRPr sz="800">
              <a:solidFill>
                <a:srgbClr val="000000"/>
              </a:solidFill>
            </a:endParaRPr>
          </a:p>
          <a:p>
            <a:pPr indent="-342900" lvl="0" marL="342900" rtl="0" algn="just">
              <a:lnSpc>
                <a:spcPct val="90000"/>
              </a:lnSpc>
              <a:spcBef>
                <a:spcPts val="600"/>
              </a:spcBef>
              <a:spcAft>
                <a:spcPts val="0"/>
              </a:spcAft>
              <a:buClr>
                <a:srgbClr val="000000"/>
              </a:buClr>
              <a:buSzPts val="2800"/>
              <a:buFont typeface="Arial"/>
              <a:buChar char="•"/>
            </a:pPr>
            <a:r>
              <a:rPr b="1" lang="en-US" sz="2800">
                <a:solidFill>
                  <a:srgbClr val="000000"/>
                </a:solidFill>
              </a:rPr>
              <a:t>Асқорыту жүйесі - тамақты өңдейтін, одан қоректік заттарды бөліп алатын және қалдықты кетіретін мүшелер жүйесі</a:t>
            </a:r>
            <a:endParaRPr/>
          </a:p>
        </p:txBody>
      </p:sp>
      <p:grpSp>
        <p:nvGrpSpPr>
          <p:cNvPr id="80" name="Google Shape;80;p5"/>
          <p:cNvGrpSpPr/>
          <p:nvPr/>
        </p:nvGrpSpPr>
        <p:grpSpPr>
          <a:xfrm>
            <a:off x="-74260" y="6205463"/>
            <a:ext cx="12248972" cy="755702"/>
            <a:chOff x="-1" y="-2"/>
            <a:chExt cx="12248970" cy="755701"/>
          </a:xfrm>
        </p:grpSpPr>
        <p:sp>
          <p:nvSpPr>
            <p:cNvPr id="81" name="Google Shape;81;p5"/>
            <p:cNvSpPr/>
            <p:nvPr/>
          </p:nvSpPr>
          <p:spPr>
            <a:xfrm>
              <a:off x="2797115" y="18571"/>
              <a:ext cx="9451854" cy="684194"/>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82" name="Google Shape;82;p5"/>
            <p:cNvSpPr/>
            <p:nvPr/>
          </p:nvSpPr>
          <p:spPr>
            <a:xfrm>
              <a:off x="58514" y="16860"/>
              <a:ext cx="2922819" cy="738839"/>
            </a:xfrm>
            <a:prstGeom prst="rect">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83" name="Google Shape;83;p5"/>
            <p:cNvPicPr preferRelativeResize="0"/>
            <p:nvPr/>
          </p:nvPicPr>
          <p:blipFill rotWithShape="1">
            <a:blip r:embed="rId3">
              <a:alphaModFix/>
            </a:blip>
            <a:srcRect b="0" l="0" r="0" t="0"/>
            <a:stretch/>
          </p:blipFill>
          <p:spPr>
            <a:xfrm>
              <a:off x="-1" y="-2"/>
              <a:ext cx="704327" cy="613871"/>
            </a:xfrm>
            <a:prstGeom prst="rect">
              <a:avLst/>
            </a:prstGeom>
            <a:noFill/>
            <a:ln>
              <a:noFill/>
            </a:ln>
          </p:spPr>
        </p:pic>
        <p:sp>
          <p:nvSpPr>
            <p:cNvPr id="84" name="Google Shape;84;p5"/>
            <p:cNvSpPr txBox="1"/>
            <p:nvPr/>
          </p:nvSpPr>
          <p:spPr>
            <a:xfrm>
              <a:off x="696107" y="153863"/>
              <a:ext cx="2223691"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grpSp>
        <p:nvGrpSpPr>
          <p:cNvPr id="85" name="Google Shape;85;p5"/>
          <p:cNvGrpSpPr/>
          <p:nvPr/>
        </p:nvGrpSpPr>
        <p:grpSpPr>
          <a:xfrm>
            <a:off x="291968" y="3257558"/>
            <a:ext cx="980377" cy="1007343"/>
            <a:chOff x="-1" y="-2"/>
            <a:chExt cx="980375" cy="1007341"/>
          </a:xfrm>
        </p:grpSpPr>
        <p:sp>
          <p:nvSpPr>
            <p:cNvPr id="86" name="Google Shape;86;p5"/>
            <p:cNvSpPr/>
            <p:nvPr/>
          </p:nvSpPr>
          <p:spPr>
            <a:xfrm>
              <a:off x="-1" y="-2"/>
              <a:ext cx="980375" cy="1007341"/>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sp>
          <p:nvSpPr>
            <p:cNvPr id="87" name="Google Shape;87;p5"/>
            <p:cNvSpPr/>
            <p:nvPr/>
          </p:nvSpPr>
          <p:spPr>
            <a:xfrm>
              <a:off x="165066" y="169585"/>
              <a:ext cx="650361" cy="668151"/>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grpSp>
          <p:nvGrpSpPr>
            <p:cNvPr id="88" name="Google Shape;88;p5"/>
            <p:cNvGrpSpPr/>
            <p:nvPr/>
          </p:nvGrpSpPr>
          <p:grpSpPr>
            <a:xfrm>
              <a:off x="142133" y="146024"/>
              <a:ext cx="696259" cy="715335"/>
              <a:chOff x="-2" y="-2"/>
              <a:chExt cx="696258" cy="715334"/>
            </a:xfrm>
          </p:grpSpPr>
          <p:sp>
            <p:nvSpPr>
              <p:cNvPr id="89" name="Google Shape;89;p5"/>
              <p:cNvSpPr/>
              <p:nvPr/>
            </p:nvSpPr>
            <p:spPr>
              <a:xfrm>
                <a:off x="-2" y="-1"/>
                <a:ext cx="696256" cy="715328"/>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1200"/>
                  <a:buFont typeface="Trebuchet MS"/>
                  <a:buNone/>
                </a:pPr>
                <a:r>
                  <a:t/>
                </a:r>
                <a:endParaRPr b="0" i="0" sz="1200" u="none" cap="none" strike="noStrike">
                  <a:solidFill>
                    <a:srgbClr val="000000"/>
                  </a:solidFill>
                  <a:latin typeface="Trebuchet MS"/>
                  <a:ea typeface="Trebuchet MS"/>
                  <a:cs typeface="Trebuchet MS"/>
                  <a:sym typeface="Trebuchet MS"/>
                </a:endParaRPr>
              </a:p>
            </p:txBody>
          </p:sp>
          <p:pic>
            <p:nvPicPr>
              <p:cNvPr descr="image3.png" id="90" name="Google Shape;90;p5"/>
              <p:cNvPicPr preferRelativeResize="0"/>
              <p:nvPr/>
            </p:nvPicPr>
            <p:blipFill rotWithShape="1">
              <a:blip r:embed="rId4">
                <a:alphaModFix/>
              </a:blip>
              <a:srcRect b="0" l="0" r="0" t="0"/>
              <a:stretch/>
            </p:blipFill>
            <p:spPr>
              <a:xfrm>
                <a:off x="2" y="-2"/>
                <a:ext cx="696254" cy="715334"/>
              </a:xfrm>
              <a:prstGeom prst="rect">
                <a:avLst/>
              </a:prstGeom>
              <a:noFill/>
              <a:ln>
                <a:noFill/>
              </a:ln>
            </p:spPr>
          </p:pic>
        </p:grpSp>
      </p:grpSp>
      <p:sp>
        <p:nvSpPr>
          <p:cNvPr id="91" name="Google Shape;91;p5"/>
          <p:cNvSpPr txBox="1"/>
          <p:nvPr/>
        </p:nvSpPr>
        <p:spPr>
          <a:xfrm>
            <a:off x="1317947" y="3329584"/>
            <a:ext cx="7231674" cy="863291"/>
          </a:xfrm>
          <a:prstGeom prst="rect">
            <a:avLst/>
          </a:prstGeom>
          <a:noFill/>
          <a:ln>
            <a:noFill/>
          </a:ln>
        </p:spPr>
        <p:txBody>
          <a:bodyPr anchorCtr="0" anchor="ctr" bIns="50800" lIns="50800" spcFirstLastPara="1" rIns="50800" wrap="square" tIns="50800">
            <a:spAutoFit/>
          </a:bodyPr>
          <a:lstStyle/>
          <a:p>
            <a:pPr indent="-342900" lvl="0" marL="342900" marR="0" rtl="0" algn="just">
              <a:lnSpc>
                <a:spcPct val="90000"/>
              </a:lnSpc>
              <a:spcBef>
                <a:spcPts val="0"/>
              </a:spcBef>
              <a:spcAft>
                <a:spcPts val="0"/>
              </a:spcAft>
              <a:buClr>
                <a:srgbClr val="000000"/>
              </a:buClr>
              <a:buSzPts val="2800"/>
              <a:buFont typeface="Arial"/>
              <a:buChar char="•"/>
            </a:pPr>
            <a:r>
              <a:rPr b="1" i="0" lang="en-US" sz="2800" u="none" cap="none" strike="noStrike">
                <a:solidFill>
                  <a:srgbClr val="000000"/>
                </a:solidFill>
                <a:latin typeface="Arial"/>
                <a:ea typeface="Arial"/>
                <a:cs typeface="Arial"/>
                <a:sym typeface="Arial"/>
              </a:rPr>
              <a:t>Неліктен ас қорыту жүйесін «бөлшектеу сызығы» деп атаймыз?</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85"/>
                                        </p:tgtEl>
                                        <p:attrNameLst>
                                          <p:attrName>style.visibility</p:attrName>
                                        </p:attrNameLst>
                                      </p:cBhvr>
                                      <p:to>
                                        <p:strVal val="visible"/>
                                      </p:to>
                                    </p:set>
                                    <p:anim calcmode="lin" valueType="num">
                                      <p:cBhvr additive="base">
                                        <p:cTn dur="300"/>
                                        <p:tgtEl>
                                          <p:spTgt spid="85"/>
                                        </p:tgtEl>
                                        <p:attrNameLst>
                                          <p:attrName>ppt_w</p:attrName>
                                        </p:attrNameLst>
                                      </p:cBhvr>
                                      <p:tavLst>
                                        <p:tav fmla="" tm="0">
                                          <p:val>
                                            <p:strVal val="0"/>
                                          </p:val>
                                        </p:tav>
                                        <p:tav fmla="" tm="100000">
                                          <p:val>
                                            <p:strVal val="#ppt_w"/>
                                          </p:val>
                                        </p:tav>
                                      </p:tavLst>
                                    </p:anim>
                                    <p:anim calcmode="lin" valueType="num">
                                      <p:cBhvr additive="base">
                                        <p:cTn dur="300"/>
                                        <p:tgtEl>
                                          <p:spTgt spid="8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6"/>
          <p:cNvSpPr txBox="1"/>
          <p:nvPr>
            <p:ph idx="4294967295" type="sldNum"/>
          </p:nvPr>
        </p:nvSpPr>
        <p:spPr>
          <a:xfrm>
            <a:off x="8940975" y="6324600"/>
            <a:ext cx="203023" cy="288822"/>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97" name="Google Shape;97;p6"/>
          <p:cNvSpPr txBox="1"/>
          <p:nvPr>
            <p:ph idx="4294967295" type="title"/>
          </p:nvPr>
        </p:nvSpPr>
        <p:spPr>
          <a:xfrm>
            <a:off x="-1010513" y="94314"/>
            <a:ext cx="9144004" cy="930276"/>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1" lang="en-US" sz="4400"/>
              <a:t>Асқорыту функциясы</a:t>
            </a:r>
            <a:endParaRPr/>
          </a:p>
        </p:txBody>
      </p:sp>
      <p:sp>
        <p:nvSpPr>
          <p:cNvPr id="98" name="Google Shape;98;p6"/>
          <p:cNvSpPr txBox="1"/>
          <p:nvPr>
            <p:ph idx="4294967295" type="body"/>
          </p:nvPr>
        </p:nvSpPr>
        <p:spPr>
          <a:xfrm>
            <a:off x="457200" y="960436"/>
            <a:ext cx="8534400" cy="5757865"/>
          </a:xfrm>
          <a:prstGeom prst="rect">
            <a:avLst/>
          </a:prstGeom>
          <a:noFill/>
          <a:ln>
            <a:noFill/>
          </a:ln>
        </p:spPr>
        <p:txBody>
          <a:bodyPr anchorCtr="0" anchor="t" bIns="45700" lIns="45700" spcFirstLastPara="1" rIns="45700" wrap="square" tIns="45700">
            <a:normAutofit/>
          </a:bodyPr>
          <a:lstStyle/>
          <a:p>
            <a:pPr indent="-292100" lvl="0" marL="342900" rtl="0" algn="l">
              <a:lnSpc>
                <a:spcPct val="90000"/>
              </a:lnSpc>
              <a:spcBef>
                <a:spcPts val="0"/>
              </a:spcBef>
              <a:spcAft>
                <a:spcPts val="0"/>
              </a:spcAft>
              <a:buClr>
                <a:srgbClr val="000000"/>
              </a:buClr>
              <a:buSzPts val="800"/>
              <a:buFont typeface="Arial"/>
              <a:buNone/>
            </a:pPr>
            <a:r>
              <a:t/>
            </a:r>
            <a:endParaRPr sz="800">
              <a:solidFill>
                <a:srgbClr val="000000"/>
              </a:solidFill>
            </a:endParaRPr>
          </a:p>
          <a:p>
            <a:pPr indent="0" lvl="0" marL="0" rtl="0" algn="l">
              <a:lnSpc>
                <a:spcPct val="90000"/>
              </a:lnSpc>
              <a:spcBef>
                <a:spcPts val="600"/>
              </a:spcBef>
              <a:spcAft>
                <a:spcPts val="0"/>
              </a:spcAft>
              <a:buNone/>
            </a:pPr>
            <a:r>
              <a:rPr b="1" lang="en-US" sz="2800">
                <a:solidFill>
                  <a:srgbClr val="000000"/>
                </a:solidFill>
              </a:rPr>
              <a:t>А</a:t>
            </a:r>
            <a:r>
              <a:rPr b="1" lang="en-US" sz="2800">
                <a:solidFill>
                  <a:srgbClr val="000000"/>
                </a:solidFill>
              </a:rPr>
              <a:t>с қорытудың 5 кезеңі</a:t>
            </a:r>
            <a:endParaRPr/>
          </a:p>
          <a:p>
            <a:pPr indent="-342900" lvl="0" marL="342900" rtl="0" algn="l">
              <a:lnSpc>
                <a:spcPct val="90000"/>
              </a:lnSpc>
              <a:spcBef>
                <a:spcPts val="600"/>
              </a:spcBef>
              <a:spcAft>
                <a:spcPts val="0"/>
              </a:spcAft>
              <a:buClr>
                <a:srgbClr val="000000"/>
              </a:buClr>
              <a:buSzPts val="2800"/>
              <a:buFont typeface="Arial"/>
              <a:buChar char="•"/>
            </a:pPr>
            <a:r>
              <a:rPr b="1" lang="en-US" sz="2800">
                <a:solidFill>
                  <a:srgbClr val="000000"/>
                </a:solidFill>
              </a:rPr>
              <a:t> жұту</a:t>
            </a:r>
            <a:endParaRPr/>
          </a:p>
          <a:p>
            <a:pPr indent="-342900" lvl="0" marL="342900" rtl="0" algn="l">
              <a:lnSpc>
                <a:spcPct val="90000"/>
              </a:lnSpc>
              <a:spcBef>
                <a:spcPts val="600"/>
              </a:spcBef>
              <a:spcAft>
                <a:spcPts val="0"/>
              </a:spcAft>
              <a:buClr>
                <a:srgbClr val="000000"/>
              </a:buClr>
              <a:buSzPts val="2800"/>
              <a:buFont typeface="Arial"/>
              <a:buChar char="•"/>
            </a:pPr>
            <a:r>
              <a:rPr b="1" lang="en-US" sz="2800">
                <a:solidFill>
                  <a:srgbClr val="000000"/>
                </a:solidFill>
              </a:rPr>
              <a:t> ас қорыту</a:t>
            </a:r>
            <a:endParaRPr/>
          </a:p>
          <a:p>
            <a:pPr indent="-342900" lvl="0" marL="342900" rtl="0" algn="l">
              <a:lnSpc>
                <a:spcPct val="90000"/>
              </a:lnSpc>
              <a:spcBef>
                <a:spcPts val="600"/>
              </a:spcBef>
              <a:spcAft>
                <a:spcPts val="0"/>
              </a:spcAft>
              <a:buClr>
                <a:srgbClr val="000000"/>
              </a:buClr>
              <a:buSzPts val="2800"/>
              <a:buFont typeface="Arial"/>
              <a:buChar char="•"/>
            </a:pPr>
            <a:r>
              <a:rPr b="1" lang="en-US" sz="2800">
                <a:solidFill>
                  <a:srgbClr val="000000"/>
                </a:solidFill>
              </a:rPr>
              <a:t> сіңіру</a:t>
            </a:r>
            <a:endParaRPr/>
          </a:p>
          <a:p>
            <a:pPr indent="-342900" lvl="0" marL="342900" rtl="0" algn="l">
              <a:lnSpc>
                <a:spcPct val="90000"/>
              </a:lnSpc>
              <a:spcBef>
                <a:spcPts val="600"/>
              </a:spcBef>
              <a:spcAft>
                <a:spcPts val="0"/>
              </a:spcAft>
              <a:buClr>
                <a:srgbClr val="000000"/>
              </a:buClr>
              <a:buSzPts val="2800"/>
              <a:buFont typeface="Arial"/>
              <a:buChar char="•"/>
            </a:pPr>
            <a:r>
              <a:rPr b="1" lang="en-US" sz="2800">
                <a:solidFill>
                  <a:srgbClr val="000000"/>
                </a:solidFill>
              </a:rPr>
              <a:t> тығыздау</a:t>
            </a:r>
            <a:endParaRPr/>
          </a:p>
          <a:p>
            <a:pPr indent="-342900" lvl="0" marL="342900" rtl="0" algn="l">
              <a:lnSpc>
                <a:spcPct val="90000"/>
              </a:lnSpc>
              <a:spcBef>
                <a:spcPts val="600"/>
              </a:spcBef>
              <a:spcAft>
                <a:spcPts val="0"/>
              </a:spcAft>
              <a:buClr>
                <a:srgbClr val="000000"/>
              </a:buClr>
              <a:buSzPts val="2800"/>
              <a:buFont typeface="Arial"/>
              <a:buChar char="•"/>
            </a:pPr>
            <a:r>
              <a:rPr b="1" lang="en-US" sz="2800">
                <a:solidFill>
                  <a:srgbClr val="000000"/>
                </a:solidFill>
              </a:rPr>
              <a:t> дәрет</a:t>
            </a:r>
            <a:endParaRPr/>
          </a:p>
        </p:txBody>
      </p:sp>
      <p:grpSp>
        <p:nvGrpSpPr>
          <p:cNvPr id="99" name="Google Shape;99;p6"/>
          <p:cNvGrpSpPr/>
          <p:nvPr/>
        </p:nvGrpSpPr>
        <p:grpSpPr>
          <a:xfrm>
            <a:off x="-74260" y="6205463"/>
            <a:ext cx="12248972" cy="755702"/>
            <a:chOff x="-1" y="-2"/>
            <a:chExt cx="12248970" cy="755701"/>
          </a:xfrm>
        </p:grpSpPr>
        <p:sp>
          <p:nvSpPr>
            <p:cNvPr id="100" name="Google Shape;100;p6"/>
            <p:cNvSpPr/>
            <p:nvPr/>
          </p:nvSpPr>
          <p:spPr>
            <a:xfrm>
              <a:off x="2797115" y="18571"/>
              <a:ext cx="9451854" cy="684194"/>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101" name="Google Shape;101;p6"/>
            <p:cNvSpPr/>
            <p:nvPr/>
          </p:nvSpPr>
          <p:spPr>
            <a:xfrm>
              <a:off x="58514" y="16860"/>
              <a:ext cx="2922819" cy="738839"/>
            </a:xfrm>
            <a:prstGeom prst="rect">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102" name="Google Shape;102;p6"/>
            <p:cNvPicPr preferRelativeResize="0"/>
            <p:nvPr/>
          </p:nvPicPr>
          <p:blipFill rotWithShape="1">
            <a:blip r:embed="rId3">
              <a:alphaModFix/>
            </a:blip>
            <a:srcRect b="0" l="0" r="0" t="0"/>
            <a:stretch/>
          </p:blipFill>
          <p:spPr>
            <a:xfrm>
              <a:off x="-1" y="-2"/>
              <a:ext cx="704327" cy="613871"/>
            </a:xfrm>
            <a:prstGeom prst="rect">
              <a:avLst/>
            </a:prstGeom>
            <a:noFill/>
            <a:ln>
              <a:noFill/>
            </a:ln>
          </p:spPr>
        </p:pic>
        <p:sp>
          <p:nvSpPr>
            <p:cNvPr id="103" name="Google Shape;103;p6"/>
            <p:cNvSpPr txBox="1"/>
            <p:nvPr/>
          </p:nvSpPr>
          <p:spPr>
            <a:xfrm>
              <a:off x="696107" y="153863"/>
              <a:ext cx="2223691"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
        <p:nvSpPr>
          <p:cNvPr id="104" name="Google Shape;104;p6"/>
          <p:cNvSpPr txBox="1"/>
          <p:nvPr/>
        </p:nvSpPr>
        <p:spPr>
          <a:xfrm>
            <a:off x="228600" y="4013521"/>
            <a:ext cx="8686801" cy="1903812"/>
          </a:xfrm>
          <a:prstGeom prst="rect">
            <a:avLst/>
          </a:prstGeom>
          <a:noFill/>
          <a:ln>
            <a:noFill/>
          </a:ln>
        </p:spPr>
        <p:txBody>
          <a:bodyPr anchorCtr="0" anchor="t" bIns="45700" lIns="45700" spcFirstLastPara="1" rIns="45700" wrap="square" tIns="45700">
            <a:normAutofit/>
          </a:bodyPr>
          <a:lstStyle/>
          <a:p>
            <a:pPr indent="-336042" lvl="0" marL="336042" marR="0" rtl="0" algn="just">
              <a:lnSpc>
                <a:spcPct val="100000"/>
              </a:lnSpc>
              <a:spcBef>
                <a:spcPts val="0"/>
              </a:spcBef>
              <a:spcAft>
                <a:spcPts val="0"/>
              </a:spcAft>
              <a:buClr>
                <a:srgbClr val="000000"/>
              </a:buClr>
              <a:buSzPts val="2352"/>
              <a:buFont typeface="Arial"/>
              <a:buChar char="•"/>
            </a:pPr>
            <a:r>
              <a:rPr b="0" i="0" lang="en-US" sz="2352" u="none" cap="none" strike="noStrike">
                <a:solidFill>
                  <a:srgbClr val="000000"/>
                </a:solidFill>
                <a:latin typeface="Arial"/>
                <a:ea typeface="Arial"/>
                <a:cs typeface="Arial"/>
                <a:sym typeface="Arial"/>
              </a:rPr>
              <a:t>механикалық қорыту - тағамның ұсақ бөлшектерге физикалық ыдырауы</a:t>
            </a:r>
            <a:endParaRPr/>
          </a:p>
          <a:p>
            <a:pPr indent="-336042" lvl="0" marL="336042" marR="0" rtl="0" algn="just">
              <a:lnSpc>
                <a:spcPct val="100000"/>
              </a:lnSpc>
              <a:spcBef>
                <a:spcPts val="400"/>
              </a:spcBef>
              <a:spcAft>
                <a:spcPts val="0"/>
              </a:spcAft>
              <a:buClr>
                <a:srgbClr val="000000"/>
              </a:buClr>
              <a:buSzPts val="2352"/>
              <a:buFont typeface="Arial"/>
              <a:buChar char="•"/>
            </a:pPr>
            <a:r>
              <a:rPr b="0" i="0" lang="en-US" sz="2352" u="none" cap="none" strike="noStrike">
                <a:solidFill>
                  <a:srgbClr val="000000"/>
                </a:solidFill>
                <a:latin typeface="Arial"/>
                <a:ea typeface="Arial"/>
                <a:cs typeface="Arial"/>
                <a:sym typeface="Arial"/>
              </a:rPr>
              <a:t>химиялық қорыту - гидролиз реакцияларының әсерінен </a:t>
            </a:r>
            <a:r>
              <a:rPr lang="en-US" sz="2352"/>
              <a:t>тағамның</a:t>
            </a:r>
            <a:r>
              <a:rPr b="0" i="0" lang="en-US" sz="2352" u="none" cap="none" strike="noStrike">
                <a:solidFill>
                  <a:srgbClr val="000000"/>
                </a:solidFill>
                <a:latin typeface="Arial"/>
                <a:ea typeface="Arial"/>
                <a:cs typeface="Arial"/>
                <a:sym typeface="Arial"/>
              </a:rPr>
              <a:t> макромолекулалар</a:t>
            </a:r>
            <a:r>
              <a:rPr lang="en-US" sz="2352"/>
              <a:t>дан</a:t>
            </a:r>
            <a:r>
              <a:rPr b="0" i="0" lang="en-US" sz="2352" u="none" cap="none" strike="noStrike">
                <a:solidFill>
                  <a:srgbClr val="000000"/>
                </a:solidFill>
                <a:latin typeface="Arial"/>
                <a:ea typeface="Arial"/>
                <a:cs typeface="Arial"/>
                <a:sym typeface="Arial"/>
              </a:rPr>
              <a:t> мономерлер</a:t>
            </a:r>
            <a:r>
              <a:rPr lang="en-US" sz="2352"/>
              <a:t>ге</a:t>
            </a:r>
            <a:r>
              <a:rPr b="0" i="0" lang="en-US" sz="2352" u="none" cap="none" strike="noStrike">
                <a:solidFill>
                  <a:srgbClr val="000000"/>
                </a:solidFill>
                <a:latin typeface="Arial"/>
                <a:ea typeface="Arial"/>
                <a:cs typeface="Arial"/>
                <a:sym typeface="Arial"/>
              </a:rPr>
              <a:t> (қалдықтар</a:t>
            </a:r>
            <a:r>
              <a:rPr lang="en-US" sz="2352"/>
              <a:t>ға</a:t>
            </a:r>
            <a:r>
              <a:rPr b="0" i="0" lang="en-US" sz="2352" u="none" cap="none" strike="noStrike">
                <a:solidFill>
                  <a:srgbClr val="000000"/>
                </a:solidFill>
                <a:latin typeface="Arial"/>
                <a:ea typeface="Arial"/>
                <a:cs typeface="Arial"/>
                <a:sym typeface="Arial"/>
              </a:rPr>
              <a:t>)</a:t>
            </a:r>
            <a:r>
              <a:rPr lang="en-US" sz="2352"/>
              <a:t> дейін ыдырауы</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7"/>
          <p:cNvSpPr txBox="1"/>
          <p:nvPr>
            <p:ph idx="4294967295" type="sldNum"/>
          </p:nvPr>
        </p:nvSpPr>
        <p:spPr>
          <a:xfrm>
            <a:off x="8712375" y="6324598"/>
            <a:ext cx="245399" cy="375227"/>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000"/>
              <a:buFont typeface="Arial"/>
              <a:buNone/>
            </a:pPr>
            <a:fld id="{00000000-1234-1234-1234-123412341234}" type="slidenum">
              <a:rPr lang="en-US" sz="2000">
                <a:solidFill>
                  <a:srgbClr val="000000"/>
                </a:solidFill>
              </a:rPr>
              <a:t>‹#›</a:t>
            </a:fld>
            <a:endParaRPr/>
          </a:p>
        </p:txBody>
      </p:sp>
      <p:grpSp>
        <p:nvGrpSpPr>
          <p:cNvPr id="110" name="Google Shape;110;p7"/>
          <p:cNvGrpSpPr/>
          <p:nvPr/>
        </p:nvGrpSpPr>
        <p:grpSpPr>
          <a:xfrm>
            <a:off x="-74260" y="6205463"/>
            <a:ext cx="12248972" cy="755702"/>
            <a:chOff x="-1" y="-2"/>
            <a:chExt cx="12248970" cy="755701"/>
          </a:xfrm>
        </p:grpSpPr>
        <p:sp>
          <p:nvSpPr>
            <p:cNvPr id="111" name="Google Shape;111;p7"/>
            <p:cNvSpPr/>
            <p:nvPr/>
          </p:nvSpPr>
          <p:spPr>
            <a:xfrm>
              <a:off x="2797115" y="18571"/>
              <a:ext cx="9451854" cy="684194"/>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112" name="Google Shape;112;p7"/>
            <p:cNvSpPr/>
            <p:nvPr/>
          </p:nvSpPr>
          <p:spPr>
            <a:xfrm>
              <a:off x="58514" y="16860"/>
              <a:ext cx="2922819" cy="738839"/>
            </a:xfrm>
            <a:prstGeom prst="rect">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113" name="Google Shape;113;p7"/>
            <p:cNvPicPr preferRelativeResize="0"/>
            <p:nvPr/>
          </p:nvPicPr>
          <p:blipFill rotWithShape="1">
            <a:blip r:embed="rId3">
              <a:alphaModFix/>
            </a:blip>
            <a:srcRect b="0" l="0" r="0" t="0"/>
            <a:stretch/>
          </p:blipFill>
          <p:spPr>
            <a:xfrm>
              <a:off x="-1" y="-2"/>
              <a:ext cx="704327" cy="613871"/>
            </a:xfrm>
            <a:prstGeom prst="rect">
              <a:avLst/>
            </a:prstGeom>
            <a:noFill/>
            <a:ln>
              <a:noFill/>
            </a:ln>
          </p:spPr>
        </p:pic>
        <p:sp>
          <p:nvSpPr>
            <p:cNvPr id="114" name="Google Shape;114;p7"/>
            <p:cNvSpPr txBox="1"/>
            <p:nvPr/>
          </p:nvSpPr>
          <p:spPr>
            <a:xfrm>
              <a:off x="696107" y="153863"/>
              <a:ext cx="2223691"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pic>
        <p:nvPicPr>
          <p:cNvPr descr="Screen Shot 2019-08-30 at 10.53.06.png" id="115" name="Google Shape;115;p7"/>
          <p:cNvPicPr preferRelativeResize="0"/>
          <p:nvPr/>
        </p:nvPicPr>
        <p:blipFill rotWithShape="1">
          <a:blip r:embed="rId4">
            <a:alphaModFix/>
          </a:blip>
          <a:srcRect b="0" l="0" r="0" t="0"/>
          <a:stretch/>
        </p:blipFill>
        <p:spPr>
          <a:xfrm>
            <a:off x="26789" y="1873646"/>
            <a:ext cx="9090507" cy="3110706"/>
          </a:xfrm>
          <a:prstGeom prst="rect">
            <a:avLst/>
          </a:prstGeom>
          <a:noFill/>
          <a:ln>
            <a:noFill/>
          </a:ln>
        </p:spPr>
      </p:pic>
      <p:sp>
        <p:nvSpPr>
          <p:cNvPr id="116" name="Google Shape;116;p7"/>
          <p:cNvSpPr txBox="1"/>
          <p:nvPr/>
        </p:nvSpPr>
        <p:spPr>
          <a:xfrm>
            <a:off x="1336466" y="631951"/>
            <a:ext cx="6780015" cy="447230"/>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алма және лингвина : ас қорыту жүйесі туралы</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8"/>
          <p:cNvSpPr txBox="1"/>
          <p:nvPr>
            <p:ph idx="4294967295" type="sldNum"/>
          </p:nvPr>
        </p:nvSpPr>
        <p:spPr>
          <a:xfrm>
            <a:off x="8940975" y="6324600"/>
            <a:ext cx="203023" cy="288822"/>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grpSp>
        <p:nvGrpSpPr>
          <p:cNvPr id="122" name="Google Shape;122;p8"/>
          <p:cNvGrpSpPr/>
          <p:nvPr/>
        </p:nvGrpSpPr>
        <p:grpSpPr>
          <a:xfrm>
            <a:off x="-74260" y="6205463"/>
            <a:ext cx="12248972" cy="755702"/>
            <a:chOff x="-1" y="-2"/>
            <a:chExt cx="12248970" cy="755701"/>
          </a:xfrm>
        </p:grpSpPr>
        <p:sp>
          <p:nvSpPr>
            <p:cNvPr id="123" name="Google Shape;123;p8"/>
            <p:cNvSpPr/>
            <p:nvPr/>
          </p:nvSpPr>
          <p:spPr>
            <a:xfrm>
              <a:off x="2797115" y="18571"/>
              <a:ext cx="9451854" cy="684194"/>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124" name="Google Shape;124;p8"/>
            <p:cNvSpPr/>
            <p:nvPr/>
          </p:nvSpPr>
          <p:spPr>
            <a:xfrm>
              <a:off x="58514" y="16860"/>
              <a:ext cx="2922819" cy="738839"/>
            </a:xfrm>
            <a:prstGeom prst="rect">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125" name="Google Shape;125;p8"/>
            <p:cNvPicPr preferRelativeResize="0"/>
            <p:nvPr/>
          </p:nvPicPr>
          <p:blipFill rotWithShape="1">
            <a:blip r:embed="rId3">
              <a:alphaModFix/>
            </a:blip>
            <a:srcRect b="0" l="0" r="0" t="0"/>
            <a:stretch/>
          </p:blipFill>
          <p:spPr>
            <a:xfrm>
              <a:off x="-1" y="-2"/>
              <a:ext cx="704327" cy="613871"/>
            </a:xfrm>
            <a:prstGeom prst="rect">
              <a:avLst/>
            </a:prstGeom>
            <a:noFill/>
            <a:ln>
              <a:noFill/>
            </a:ln>
          </p:spPr>
        </p:pic>
        <p:sp>
          <p:nvSpPr>
            <p:cNvPr id="126" name="Google Shape;126;p8"/>
            <p:cNvSpPr txBox="1"/>
            <p:nvPr/>
          </p:nvSpPr>
          <p:spPr>
            <a:xfrm>
              <a:off x="696107" y="153863"/>
              <a:ext cx="2223691"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
        <p:nvSpPr>
          <p:cNvPr id="127" name="Google Shape;127;p8"/>
          <p:cNvSpPr txBox="1"/>
          <p:nvPr>
            <p:ph idx="4294967295" type="body"/>
          </p:nvPr>
        </p:nvSpPr>
        <p:spPr>
          <a:xfrm>
            <a:off x="241624" y="359632"/>
            <a:ext cx="8229601" cy="4991823"/>
          </a:xfrm>
          <a:prstGeom prst="rect">
            <a:avLst/>
          </a:prstGeom>
          <a:noFill/>
          <a:ln>
            <a:noFill/>
          </a:ln>
        </p:spPr>
        <p:txBody>
          <a:bodyPr anchorCtr="0" anchor="t" bIns="45700" lIns="45700" spcFirstLastPara="1" rIns="45700" wrap="square" tIns="45700">
            <a:normAutofit/>
          </a:bodyPr>
          <a:lstStyle/>
          <a:p>
            <a:pPr indent="-50118" lvl="0" marL="104094" rtl="0" algn="l">
              <a:lnSpc>
                <a:spcPct val="100000"/>
              </a:lnSpc>
              <a:spcBef>
                <a:spcPts val="0"/>
              </a:spcBef>
              <a:spcAft>
                <a:spcPts val="0"/>
              </a:spcAft>
              <a:buClr>
                <a:srgbClr val="000000"/>
              </a:buClr>
              <a:buSzPts val="850"/>
              <a:buFont typeface="Arial"/>
              <a:buNone/>
            </a:pPr>
            <a:r>
              <a:t/>
            </a:r>
            <a:endParaRPr sz="850">
              <a:solidFill>
                <a:srgbClr val="000000"/>
              </a:solidFill>
            </a:endParaRPr>
          </a:p>
          <a:p>
            <a:pPr indent="-291465" lvl="0" marL="291465" rtl="0" algn="l">
              <a:lnSpc>
                <a:spcPct val="100000"/>
              </a:lnSpc>
              <a:spcBef>
                <a:spcPts val="500"/>
              </a:spcBef>
              <a:spcAft>
                <a:spcPts val="0"/>
              </a:spcAft>
              <a:buClr>
                <a:srgbClr val="000000"/>
              </a:buClr>
              <a:buSzPts val="2380"/>
              <a:buFont typeface="Arial"/>
              <a:buChar char="•"/>
            </a:pPr>
            <a:r>
              <a:rPr b="1" lang="en-US" sz="2380">
                <a:solidFill>
                  <a:srgbClr val="000000"/>
                </a:solidFill>
              </a:rPr>
              <a:t>Бастапқы ақпарат</a:t>
            </a:r>
            <a:endParaRPr/>
          </a:p>
          <a:p>
            <a:pPr indent="-291465" lvl="0" marL="291465" rtl="0" algn="just">
              <a:lnSpc>
                <a:spcPct val="100000"/>
              </a:lnSpc>
              <a:spcBef>
                <a:spcPts val="500"/>
              </a:spcBef>
              <a:spcAft>
                <a:spcPts val="0"/>
              </a:spcAft>
              <a:buClr>
                <a:srgbClr val="000000"/>
              </a:buClr>
              <a:buSzPts val="2380"/>
              <a:buFont typeface="Arial"/>
              <a:buChar char="•"/>
            </a:pPr>
            <a:r>
              <a:rPr b="1" lang="en-US" sz="2380">
                <a:solidFill>
                  <a:srgbClr val="000000"/>
                </a:solidFill>
              </a:rPr>
              <a:t> </a:t>
            </a:r>
            <a:r>
              <a:rPr b="0" lang="en-US"/>
              <a:t>Ас қорыту жүйесінің мүшелері - ауыз қуысы, өңеш, бауыр, өт көпіршігі, ұйқы безі, асқазан, жіңішке ішек, тоқ ішек және аналь, олар барлығы асқазан-ішек жолын құрайды.  Жүйе тағамды дененің әртүрлі бөліктеріне жұмылдыруға болатын пайдалы элементтерге айналдыруға жауапты.  Бұл процесте әр орган және онымен байланысты ферменттер белгілі бір рөл атқарады, күрделі тағамдарды жеке құрылыс материалы компоненттеріне бөледі (мысалы, белоктар аминқышқылдарына сіңеді).  Жақсы теңдестірілген тамақтану функционалды, пайдалы GI трактімен бірге жақсы тамақтанған және сау адамға әкеледі.</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9"/>
          <p:cNvSpPr txBox="1"/>
          <p:nvPr>
            <p:ph idx="4294967295" type="sldNum"/>
          </p:nvPr>
        </p:nvSpPr>
        <p:spPr>
          <a:xfrm>
            <a:off x="8712375" y="6324598"/>
            <a:ext cx="245399" cy="375227"/>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000"/>
              <a:buFont typeface="Arial"/>
              <a:buNone/>
            </a:pPr>
            <a:fld id="{00000000-1234-1234-1234-123412341234}" type="slidenum">
              <a:rPr lang="en-US" sz="2000">
                <a:solidFill>
                  <a:srgbClr val="000000"/>
                </a:solidFill>
              </a:rPr>
              <a:t>‹#›</a:t>
            </a:fld>
            <a:endParaRPr/>
          </a:p>
        </p:txBody>
      </p:sp>
      <p:sp>
        <p:nvSpPr>
          <p:cNvPr id="133" name="Google Shape;133;p9"/>
          <p:cNvSpPr txBox="1"/>
          <p:nvPr>
            <p:ph idx="4294967295" type="title"/>
          </p:nvPr>
        </p:nvSpPr>
        <p:spPr>
          <a:xfrm>
            <a:off x="1447799" y="419100"/>
            <a:ext cx="6728918" cy="1449388"/>
          </a:xfrm>
          <a:prstGeom prst="rect">
            <a:avLst/>
          </a:prstGeom>
          <a:noFill/>
          <a:ln>
            <a:noFill/>
          </a:ln>
        </p:spPr>
        <p:txBody>
          <a:bodyPr anchorCtr="0" anchor="ctr" bIns="45700" lIns="45700" spcFirstLastPara="1" rIns="45700" wrap="square" tIns="45700">
            <a:normAutofit/>
          </a:bodyPr>
          <a:lstStyle/>
          <a:p>
            <a:pPr indent="0" lvl="0" marL="0" rtl="0" algn="l">
              <a:lnSpc>
                <a:spcPct val="100000"/>
              </a:lnSpc>
              <a:spcBef>
                <a:spcPts val="0"/>
              </a:spcBef>
              <a:spcAft>
                <a:spcPts val="0"/>
              </a:spcAft>
              <a:buClr>
                <a:srgbClr val="000000"/>
              </a:buClr>
              <a:buSzPts val="3100"/>
              <a:buFont typeface="Arial"/>
              <a:buNone/>
            </a:pPr>
            <a:r>
              <a:rPr b="1" lang="en-US" sz="3100"/>
              <a:t>Бейне шолу</a:t>
            </a:r>
            <a:endParaRPr/>
          </a:p>
          <a:p>
            <a:pPr indent="0" lvl="0" marL="0" rtl="0" algn="l">
              <a:lnSpc>
                <a:spcPct val="100000"/>
              </a:lnSpc>
              <a:spcBef>
                <a:spcPts val="0"/>
              </a:spcBef>
              <a:spcAft>
                <a:spcPts val="0"/>
              </a:spcAft>
              <a:buClr>
                <a:srgbClr val="000000"/>
              </a:buClr>
              <a:buSzPts val="3100"/>
              <a:buFont typeface="Arial"/>
              <a:buNone/>
            </a:pPr>
            <a:br>
              <a:rPr b="1" lang="en-US" sz="3100"/>
            </a:br>
            <a:endParaRPr/>
          </a:p>
        </p:txBody>
      </p:sp>
      <p:grpSp>
        <p:nvGrpSpPr>
          <p:cNvPr id="134" name="Google Shape;134;p9"/>
          <p:cNvGrpSpPr/>
          <p:nvPr/>
        </p:nvGrpSpPr>
        <p:grpSpPr>
          <a:xfrm>
            <a:off x="211128" y="104764"/>
            <a:ext cx="735471" cy="755702"/>
            <a:chOff x="-1" y="-1"/>
            <a:chExt cx="735470" cy="755700"/>
          </a:xfrm>
        </p:grpSpPr>
        <p:sp>
          <p:nvSpPr>
            <p:cNvPr id="135" name="Google Shape;135;p9"/>
            <p:cNvSpPr/>
            <p:nvPr/>
          </p:nvSpPr>
          <p:spPr>
            <a:xfrm>
              <a:off x="-1" y="-1"/>
              <a:ext cx="735470" cy="755700"/>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sp>
          <p:nvSpPr>
            <p:cNvPr id="136" name="Google Shape;136;p9"/>
            <p:cNvSpPr/>
            <p:nvPr/>
          </p:nvSpPr>
          <p:spPr>
            <a:xfrm>
              <a:off x="123831" y="127221"/>
              <a:ext cx="487896" cy="501242"/>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grpSp>
          <p:nvGrpSpPr>
            <p:cNvPr id="137" name="Google Shape;137;p9"/>
            <p:cNvGrpSpPr/>
            <p:nvPr/>
          </p:nvGrpSpPr>
          <p:grpSpPr>
            <a:xfrm>
              <a:off x="106626" y="109545"/>
              <a:ext cx="522329" cy="536640"/>
              <a:chOff x="-1" y="-1"/>
              <a:chExt cx="522327" cy="536638"/>
            </a:xfrm>
          </p:grpSpPr>
          <p:sp>
            <p:nvSpPr>
              <p:cNvPr id="138" name="Google Shape;138;p9"/>
              <p:cNvSpPr/>
              <p:nvPr/>
            </p:nvSpPr>
            <p:spPr>
              <a:xfrm>
                <a:off x="-1" y="-1"/>
                <a:ext cx="522325" cy="536635"/>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1200"/>
                  <a:buFont typeface="Trebuchet MS"/>
                  <a:buNone/>
                </a:pPr>
                <a:r>
                  <a:t/>
                </a:r>
                <a:endParaRPr b="0" i="0" sz="1200" u="none" cap="none" strike="noStrike">
                  <a:solidFill>
                    <a:srgbClr val="000000"/>
                  </a:solidFill>
                  <a:latin typeface="Trebuchet MS"/>
                  <a:ea typeface="Trebuchet MS"/>
                  <a:cs typeface="Trebuchet MS"/>
                  <a:sym typeface="Trebuchet MS"/>
                </a:endParaRPr>
              </a:p>
            </p:txBody>
          </p:sp>
          <p:pic>
            <p:nvPicPr>
              <p:cNvPr descr="image3.png" id="139" name="Google Shape;139;p9"/>
              <p:cNvPicPr preferRelativeResize="0"/>
              <p:nvPr/>
            </p:nvPicPr>
            <p:blipFill rotWithShape="1">
              <a:blip r:embed="rId3">
                <a:alphaModFix/>
              </a:blip>
              <a:srcRect b="0" l="0" r="0" t="0"/>
              <a:stretch/>
            </p:blipFill>
            <p:spPr>
              <a:xfrm>
                <a:off x="2" y="-1"/>
                <a:ext cx="522324" cy="536638"/>
              </a:xfrm>
              <a:prstGeom prst="rect">
                <a:avLst/>
              </a:prstGeom>
              <a:noFill/>
              <a:ln>
                <a:noFill/>
              </a:ln>
            </p:spPr>
          </p:pic>
        </p:grpSp>
      </p:grpSp>
      <p:sp>
        <p:nvSpPr>
          <p:cNvPr id="140" name="Google Shape;140;p9"/>
          <p:cNvSpPr txBox="1"/>
          <p:nvPr/>
        </p:nvSpPr>
        <p:spPr>
          <a:xfrm>
            <a:off x="272653" y="1323234"/>
            <a:ext cx="8598694" cy="4427107"/>
          </a:xfrm>
          <a:prstGeom prst="rect">
            <a:avLst/>
          </a:prstGeom>
          <a:noFill/>
          <a:ln>
            <a:noFill/>
          </a:ln>
        </p:spPr>
        <p:txBody>
          <a:bodyPr anchorCtr="0" anchor="ctr" bIns="50800" lIns="50800" spcFirstLastPara="1" rIns="50800" wrap="square" tIns="50800">
            <a:spAutoFit/>
          </a:bodyPr>
          <a:lstStyle/>
          <a:p>
            <a:pPr indent="0" lvl="0" marL="457200" marR="0" rtl="0" algn="just">
              <a:lnSpc>
                <a:spcPct val="70000"/>
              </a:lnSpc>
              <a:spcBef>
                <a:spcPts val="0"/>
              </a:spcBef>
              <a:spcAft>
                <a:spcPts val="0"/>
              </a:spcAft>
              <a:buNone/>
            </a:pPr>
            <a:r>
              <a:rPr b="1" i="0" lang="en-US" sz="2800" u="none" cap="none" strike="noStrike">
                <a:solidFill>
                  <a:srgbClr val="000000"/>
                </a:solidFill>
                <a:latin typeface="Arial"/>
                <a:ea typeface="Arial"/>
                <a:cs typeface="Arial"/>
                <a:sym typeface="Arial"/>
              </a:rPr>
              <a:t>Сұрақтар</a:t>
            </a:r>
            <a:endParaRPr/>
          </a:p>
          <a:p>
            <a:pPr indent="-342900" lvl="0" marL="342900" marR="0" rtl="0" algn="just">
              <a:lnSpc>
                <a:spcPct val="70000"/>
              </a:lnSpc>
              <a:spcBef>
                <a:spcPts val="60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 </a:t>
            </a:r>
            <a:r>
              <a:rPr b="0" i="0" lang="en-US" sz="2400" u="none" cap="none" strike="noStrike">
                <a:solidFill>
                  <a:srgbClr val="000000"/>
                </a:solidFill>
                <a:latin typeface="Arial"/>
                <a:ea typeface="Arial"/>
                <a:cs typeface="Arial"/>
                <a:sym typeface="Arial"/>
              </a:rPr>
              <a:t>1. </a:t>
            </a:r>
            <a:r>
              <a:rPr lang="en-US" sz="2400"/>
              <a:t>дұрыс</a:t>
            </a:r>
            <a:r>
              <a:rPr b="0" i="0" lang="en-US" sz="2400" u="none" cap="none" strike="noStrike">
                <a:solidFill>
                  <a:srgbClr val="000000"/>
                </a:solidFill>
                <a:latin typeface="Arial"/>
                <a:ea typeface="Arial"/>
                <a:cs typeface="Arial"/>
                <a:sym typeface="Arial"/>
              </a:rPr>
              <a:t> немесе бұрыс: Адамдар теңдестірілген тамақтануы керек, сондықтан әр адам күнделікті негізгі тамақ топтарының әрқайсысынан (жемістер, дәнді дақылдар, ақуыздар, көкөністер) шамамен бірдей мөлшерде тамақ ішуі керек.  Жауабыңызды түсіндіріңіз.</a:t>
            </a:r>
            <a:endParaRPr b="0" i="0" sz="2400" u="none" cap="none" strike="noStrike">
              <a:solidFill>
                <a:srgbClr val="000000"/>
              </a:solidFill>
              <a:latin typeface="Arial"/>
              <a:ea typeface="Arial"/>
              <a:cs typeface="Arial"/>
              <a:sym typeface="Arial"/>
            </a:endParaRPr>
          </a:p>
          <a:p>
            <a:pPr indent="-342900" lvl="0" marL="342900" marR="0" rtl="0" algn="just">
              <a:lnSpc>
                <a:spcPct val="70000"/>
              </a:lnSpc>
              <a:spcBef>
                <a:spcPts val="60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 2. Жалпы кешкі асты - мысалы, тауықтың төс еті және пісірілген картоп пен салат пен шербетті толық тамақ сіңіруден бастап, нәжісте толық жойылғанға дейін толықтай қорыту үшін қанша уақыт қажет?</a:t>
            </a:r>
            <a:endParaRPr/>
          </a:p>
          <a:p>
            <a:pPr indent="0" lvl="0" marL="457200" marR="0" rtl="0" algn="just">
              <a:lnSpc>
                <a:spcPct val="70000"/>
              </a:lnSpc>
              <a:spcBef>
                <a:spcPts val="600"/>
              </a:spcBef>
              <a:spcAft>
                <a:spcPts val="0"/>
              </a:spcAft>
              <a:buNone/>
            </a:pPr>
            <a:r>
              <a:rPr b="0" i="0" lang="en-US" sz="2400" u="none" cap="none" strike="noStrike">
                <a:solidFill>
                  <a:srgbClr val="000000"/>
                </a:solidFill>
                <a:latin typeface="Arial"/>
                <a:ea typeface="Arial"/>
                <a:cs typeface="Arial"/>
                <a:sym typeface="Arial"/>
              </a:rPr>
              <a:t>а.  Бір сағат </a:t>
            </a:r>
            <a:endParaRPr b="0" i="0" sz="2400" u="none" cap="none" strike="noStrike">
              <a:solidFill>
                <a:srgbClr val="000000"/>
              </a:solidFill>
              <a:latin typeface="Arial"/>
              <a:ea typeface="Arial"/>
              <a:cs typeface="Arial"/>
              <a:sym typeface="Arial"/>
            </a:endParaRPr>
          </a:p>
          <a:p>
            <a:pPr indent="0" lvl="0" marL="457200" marR="0" rtl="0" algn="just">
              <a:lnSpc>
                <a:spcPct val="70000"/>
              </a:lnSpc>
              <a:spcBef>
                <a:spcPts val="600"/>
              </a:spcBef>
              <a:spcAft>
                <a:spcPts val="0"/>
              </a:spcAft>
              <a:buNone/>
            </a:pPr>
            <a:r>
              <a:rPr b="0" i="0" lang="en-US" sz="2400" u="none" cap="none" strike="noStrike">
                <a:solidFill>
                  <a:srgbClr val="000000"/>
                </a:solidFill>
                <a:latin typeface="Arial"/>
                <a:ea typeface="Arial"/>
                <a:cs typeface="Arial"/>
                <a:sym typeface="Arial"/>
              </a:rPr>
              <a:t>б.  Екі сағат </a:t>
            </a:r>
            <a:endParaRPr b="0" i="0" sz="2400" u="none" cap="none" strike="noStrike">
              <a:solidFill>
                <a:srgbClr val="000000"/>
              </a:solidFill>
              <a:latin typeface="Arial"/>
              <a:ea typeface="Arial"/>
              <a:cs typeface="Arial"/>
              <a:sym typeface="Arial"/>
            </a:endParaRPr>
          </a:p>
          <a:p>
            <a:pPr indent="0" lvl="0" marL="457200" marR="0" rtl="0" algn="just">
              <a:lnSpc>
                <a:spcPct val="70000"/>
              </a:lnSpc>
              <a:spcBef>
                <a:spcPts val="600"/>
              </a:spcBef>
              <a:spcAft>
                <a:spcPts val="0"/>
              </a:spcAft>
              <a:buNone/>
            </a:pPr>
            <a:r>
              <a:rPr b="0" i="0" lang="en-US" sz="2400" u="none" cap="none" strike="noStrike">
                <a:solidFill>
                  <a:srgbClr val="000000"/>
                </a:solidFill>
                <a:latin typeface="Arial"/>
                <a:ea typeface="Arial"/>
                <a:cs typeface="Arial"/>
                <a:sym typeface="Arial"/>
              </a:rPr>
              <a:t>с.  Төрт сағат</a:t>
            </a:r>
            <a:endParaRPr/>
          </a:p>
          <a:p>
            <a:pPr indent="0" lvl="0" marL="457200" marR="0" rtl="0" algn="just">
              <a:lnSpc>
                <a:spcPct val="70000"/>
              </a:lnSpc>
              <a:spcBef>
                <a:spcPts val="600"/>
              </a:spcBef>
              <a:spcAft>
                <a:spcPts val="0"/>
              </a:spcAft>
              <a:buNone/>
            </a:pPr>
            <a:r>
              <a:rPr lang="en-US" sz="2400"/>
              <a:t>д</a:t>
            </a:r>
            <a:r>
              <a:rPr b="0" i="0" lang="en-US" sz="2400" u="none" cap="none" strike="noStrike">
                <a:solidFill>
                  <a:srgbClr val="000000"/>
                </a:solidFill>
                <a:latin typeface="Arial"/>
                <a:ea typeface="Arial"/>
                <a:cs typeface="Arial"/>
                <a:sym typeface="Arial"/>
              </a:rPr>
              <a:t>.  Тоқ ішек арқылы транзит өте өзгермелі, бірақ оны жою 50 сағатқа созылуы мүмкін.</a:t>
            </a:r>
            <a:endParaRPr/>
          </a:p>
          <a:p>
            <a:pPr indent="-342900" lvl="0" marL="342900" marR="0" rtl="0" algn="just">
              <a:lnSpc>
                <a:spcPct val="70000"/>
              </a:lnSpc>
              <a:spcBef>
                <a:spcPts val="60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 3. Тағам</a:t>
            </a:r>
            <a:r>
              <a:rPr lang="en-US" sz="2400"/>
              <a:t>дық</a:t>
            </a:r>
            <a:r>
              <a:rPr b="0" i="0" lang="en-US" sz="2400" u="none" cap="none" strike="noStrike">
                <a:solidFill>
                  <a:srgbClr val="000000"/>
                </a:solidFill>
                <a:latin typeface="Arial"/>
                <a:ea typeface="Arial"/>
                <a:cs typeface="Arial"/>
                <a:sym typeface="Arial"/>
              </a:rPr>
              <a:t> қоректік заттар</a:t>
            </a:r>
            <a:r>
              <a:rPr lang="en-US" sz="2400"/>
              <a:t>дың</a:t>
            </a:r>
            <a:r>
              <a:rPr b="0" i="0" lang="en-US" sz="2400" u="none" cap="none" strike="noStrike">
                <a:solidFill>
                  <a:srgbClr val="000000"/>
                </a:solidFill>
                <a:latin typeface="Arial"/>
                <a:ea typeface="Arial"/>
                <a:cs typeface="Arial"/>
                <a:sym typeface="Arial"/>
              </a:rPr>
              <a:t> сіңір</a:t>
            </a:r>
            <a:r>
              <a:rPr lang="en-US" sz="2400"/>
              <a:t>ілу процесінің</a:t>
            </a:r>
            <a:r>
              <a:rPr b="0" i="0" lang="en-US" sz="2400" u="none" cap="none" strike="noStrike">
                <a:solidFill>
                  <a:srgbClr val="000000"/>
                </a:solidFill>
                <a:latin typeface="Arial"/>
                <a:ea typeface="Arial"/>
                <a:cs typeface="Arial"/>
                <a:sym typeface="Arial"/>
              </a:rPr>
              <a:t> басым көпшілігі қайда жүреді?</a:t>
            </a:r>
            <a:endParaRPr/>
          </a:p>
        </p:txBody>
      </p:sp>
      <p:grpSp>
        <p:nvGrpSpPr>
          <p:cNvPr id="141" name="Google Shape;141;p9"/>
          <p:cNvGrpSpPr/>
          <p:nvPr/>
        </p:nvGrpSpPr>
        <p:grpSpPr>
          <a:xfrm>
            <a:off x="-74260" y="6205463"/>
            <a:ext cx="12248972" cy="755702"/>
            <a:chOff x="-1" y="-2"/>
            <a:chExt cx="12248970" cy="755701"/>
          </a:xfrm>
        </p:grpSpPr>
        <p:sp>
          <p:nvSpPr>
            <p:cNvPr id="142" name="Google Shape;142;p9"/>
            <p:cNvSpPr/>
            <p:nvPr/>
          </p:nvSpPr>
          <p:spPr>
            <a:xfrm>
              <a:off x="2797115" y="18571"/>
              <a:ext cx="9451854" cy="684194"/>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143" name="Google Shape;143;p9"/>
            <p:cNvSpPr/>
            <p:nvPr/>
          </p:nvSpPr>
          <p:spPr>
            <a:xfrm>
              <a:off x="58514" y="16860"/>
              <a:ext cx="2922819" cy="738839"/>
            </a:xfrm>
            <a:prstGeom prst="rect">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144" name="Google Shape;144;p9"/>
            <p:cNvPicPr preferRelativeResize="0"/>
            <p:nvPr/>
          </p:nvPicPr>
          <p:blipFill rotWithShape="1">
            <a:blip r:embed="rId4">
              <a:alphaModFix/>
            </a:blip>
            <a:srcRect b="0" l="0" r="0" t="0"/>
            <a:stretch/>
          </p:blipFill>
          <p:spPr>
            <a:xfrm>
              <a:off x="-1" y="-2"/>
              <a:ext cx="704327" cy="613871"/>
            </a:xfrm>
            <a:prstGeom prst="rect">
              <a:avLst/>
            </a:prstGeom>
            <a:noFill/>
            <a:ln>
              <a:noFill/>
            </a:ln>
          </p:spPr>
        </p:pic>
        <p:sp>
          <p:nvSpPr>
            <p:cNvPr id="145" name="Google Shape;145;p9"/>
            <p:cNvSpPr txBox="1"/>
            <p:nvPr/>
          </p:nvSpPr>
          <p:spPr>
            <a:xfrm>
              <a:off x="696107" y="153863"/>
              <a:ext cx="2223691"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34"/>
                                        </p:tgtEl>
                                        <p:attrNameLst>
                                          <p:attrName>style.visibility</p:attrName>
                                        </p:attrNameLst>
                                      </p:cBhvr>
                                      <p:to>
                                        <p:strVal val="visible"/>
                                      </p:to>
                                    </p:set>
                                    <p:anim calcmode="lin" valueType="num">
                                      <p:cBhvr additive="base">
                                        <p:cTn dur="300"/>
                                        <p:tgtEl>
                                          <p:spTgt spid="134"/>
                                        </p:tgtEl>
                                        <p:attrNameLst>
                                          <p:attrName>ppt_w</p:attrName>
                                        </p:attrNameLst>
                                      </p:cBhvr>
                                      <p:tavLst>
                                        <p:tav fmla="" tm="0">
                                          <p:val>
                                            <p:strVal val="0"/>
                                          </p:val>
                                        </p:tav>
                                        <p:tav fmla="" tm="100000">
                                          <p:val>
                                            <p:strVal val="#ppt_w"/>
                                          </p:val>
                                        </p:tav>
                                      </p:tavLst>
                                    </p:anim>
                                    <p:anim calcmode="lin" valueType="num">
                                      <p:cBhvr additive="base">
                                        <p:cTn dur="300"/>
                                        <p:tgtEl>
                                          <p:spTgt spid="13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1F1F1"/>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